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65" r:id="rId11"/>
    <p:sldId id="263" r:id="rId12"/>
    <p:sldId id="264" r:id="rId13"/>
  </p:sldIdLst>
  <p:sldSz cx="9906000" cy="6858000" type="A4"/>
  <p:notesSz cx="6858000" cy="9906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75D88"/>
    <a:srgbClr val="1A79CC"/>
    <a:srgbClr val="075AFF"/>
    <a:srgbClr val="45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26" d="100"/>
          <a:sy n="126" d="100"/>
        </p:scale>
        <p:origin x="-858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7FD8DB-4DFC-4803-868C-891F0B11CFBB}" type="doc">
      <dgm:prSet loTypeId="urn:microsoft.com/office/officeart/2005/8/layout/hierarchy3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sv-SE"/>
        </a:p>
      </dgm:t>
    </dgm:pt>
    <dgm:pt modelId="{BAB922A2-08C1-4420-A1EE-F05F28E644E6}">
      <dgm:prSet phldrT="[Text]"/>
      <dgm:spPr/>
      <dgm:t>
        <a:bodyPr/>
        <a:lstStyle/>
        <a:p>
          <a:r>
            <a:rPr lang="sv-SE" dirty="0" smtClean="0"/>
            <a:t>Förskola</a:t>
          </a:r>
          <a:endParaRPr lang="sv-SE" dirty="0"/>
        </a:p>
      </dgm:t>
    </dgm:pt>
    <dgm:pt modelId="{1D56B1EE-235F-45FD-A845-59E454A9655A}" type="parTrans" cxnId="{CA8D9C1C-46C6-4F36-A420-BFBFAB25864A}">
      <dgm:prSet/>
      <dgm:spPr/>
      <dgm:t>
        <a:bodyPr/>
        <a:lstStyle/>
        <a:p>
          <a:endParaRPr lang="sv-SE"/>
        </a:p>
      </dgm:t>
    </dgm:pt>
    <dgm:pt modelId="{2B118CE5-FA4C-49E5-997B-ABBC4765B2E2}" type="sibTrans" cxnId="{CA8D9C1C-46C6-4F36-A420-BFBFAB25864A}">
      <dgm:prSet/>
      <dgm:spPr/>
      <dgm:t>
        <a:bodyPr/>
        <a:lstStyle/>
        <a:p>
          <a:endParaRPr lang="sv-SE"/>
        </a:p>
      </dgm:t>
    </dgm:pt>
    <dgm:pt modelId="{67D31989-3A2E-4301-8CF8-264AA77DD3A8}" type="asst">
      <dgm:prSet phldrT="[Text]"/>
      <dgm:spPr/>
      <dgm:t>
        <a:bodyPr/>
        <a:lstStyle/>
        <a:p>
          <a:r>
            <a:rPr lang="sv-SE" dirty="0" smtClean="0"/>
            <a:t>Ansök till förskola</a:t>
          </a:r>
        </a:p>
      </dgm:t>
    </dgm:pt>
    <dgm:pt modelId="{31DE809B-EA29-4C21-830B-069AB6B8BE7C}" type="parTrans" cxnId="{6F0D3055-E128-4269-AF9A-9CA451CDF98A}">
      <dgm:prSet/>
      <dgm:spPr/>
      <dgm:t>
        <a:bodyPr/>
        <a:lstStyle/>
        <a:p>
          <a:endParaRPr lang="sv-SE"/>
        </a:p>
      </dgm:t>
    </dgm:pt>
    <dgm:pt modelId="{35F6AFD6-44AD-446D-91BC-8923CAC5580D}" type="sibTrans" cxnId="{6F0D3055-E128-4269-AF9A-9CA451CDF98A}">
      <dgm:prSet/>
      <dgm:spPr/>
      <dgm:t>
        <a:bodyPr/>
        <a:lstStyle/>
        <a:p>
          <a:endParaRPr lang="sv-SE"/>
        </a:p>
      </dgm:t>
    </dgm:pt>
    <dgm:pt modelId="{1415E3A2-4977-46A3-8964-0CA90E7F93CD}" type="asst">
      <dgm:prSet phldrT="[Text]"/>
      <dgm:spPr/>
      <dgm:t>
        <a:bodyPr/>
        <a:lstStyle/>
        <a:p>
          <a:r>
            <a:rPr lang="sv-SE" dirty="0" smtClean="0"/>
            <a:t>Hitta förskola</a:t>
          </a:r>
        </a:p>
      </dgm:t>
    </dgm:pt>
    <dgm:pt modelId="{1D40E7D2-40BE-4117-A996-5767C0855EB0}" type="parTrans" cxnId="{C0E60053-50F1-4F75-8EE8-4EFA0EA2642B}">
      <dgm:prSet/>
      <dgm:spPr/>
      <dgm:t>
        <a:bodyPr/>
        <a:lstStyle/>
        <a:p>
          <a:endParaRPr lang="sv-SE"/>
        </a:p>
      </dgm:t>
    </dgm:pt>
    <dgm:pt modelId="{897F0FF4-7C7F-49EE-9DE1-AA5EF9A4F307}" type="sibTrans" cxnId="{C0E60053-50F1-4F75-8EE8-4EFA0EA2642B}">
      <dgm:prSet/>
      <dgm:spPr/>
      <dgm:t>
        <a:bodyPr/>
        <a:lstStyle/>
        <a:p>
          <a:endParaRPr lang="sv-SE"/>
        </a:p>
      </dgm:t>
    </dgm:pt>
    <dgm:pt modelId="{30411CB3-AA81-4170-A9D1-1E6E2B23B25A}" type="asst">
      <dgm:prSet phldrT="[Text]"/>
      <dgm:spPr/>
      <dgm:t>
        <a:bodyPr/>
        <a:lstStyle/>
        <a:p>
          <a:r>
            <a:rPr lang="sv-SE" dirty="0" smtClean="0"/>
            <a:t>Lov och studiedagar</a:t>
          </a:r>
        </a:p>
      </dgm:t>
    </dgm:pt>
    <dgm:pt modelId="{C63AAFF8-CE49-4C91-B843-4B29E262BBDC}" type="parTrans" cxnId="{5DFDD04C-8D44-4D46-AB09-89BC7ADAB3E9}">
      <dgm:prSet/>
      <dgm:spPr/>
      <dgm:t>
        <a:bodyPr/>
        <a:lstStyle/>
        <a:p>
          <a:endParaRPr lang="sv-SE"/>
        </a:p>
      </dgm:t>
    </dgm:pt>
    <dgm:pt modelId="{8A33D523-8FAD-4A6C-9737-252A309ED8A6}" type="sibTrans" cxnId="{5DFDD04C-8D44-4D46-AB09-89BC7ADAB3E9}">
      <dgm:prSet/>
      <dgm:spPr/>
      <dgm:t>
        <a:bodyPr/>
        <a:lstStyle/>
        <a:p>
          <a:endParaRPr lang="sv-SE"/>
        </a:p>
      </dgm:t>
    </dgm:pt>
    <dgm:pt modelId="{F395D1A5-C72D-472D-9095-C6CF4433C082}" type="pres">
      <dgm:prSet presAssocID="{A47FD8DB-4DFC-4803-868C-891F0B11CFB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v-SE"/>
        </a:p>
      </dgm:t>
    </dgm:pt>
    <dgm:pt modelId="{D2240D96-0BD6-45DF-A3B6-3605524942C7}" type="pres">
      <dgm:prSet presAssocID="{BAB922A2-08C1-4420-A1EE-F05F28E644E6}" presName="root" presStyleCnt="0"/>
      <dgm:spPr/>
    </dgm:pt>
    <dgm:pt modelId="{B9D1E95F-CED7-42ED-A6A5-70AE34D09EF3}" type="pres">
      <dgm:prSet presAssocID="{BAB922A2-08C1-4420-A1EE-F05F28E644E6}" presName="rootComposite" presStyleCnt="0"/>
      <dgm:spPr/>
    </dgm:pt>
    <dgm:pt modelId="{1CF9CA13-D953-4C5A-903F-2D37F37C11BD}" type="pres">
      <dgm:prSet presAssocID="{BAB922A2-08C1-4420-A1EE-F05F28E644E6}" presName="rootText" presStyleLbl="node1" presStyleIdx="0" presStyleCnt="1" custLinFactNeighborX="-26603" custLinFactNeighborY="-234"/>
      <dgm:spPr/>
      <dgm:t>
        <a:bodyPr/>
        <a:lstStyle/>
        <a:p>
          <a:endParaRPr lang="sv-SE"/>
        </a:p>
      </dgm:t>
    </dgm:pt>
    <dgm:pt modelId="{D23287F1-0844-4064-85F7-8ACD1C76EE9B}" type="pres">
      <dgm:prSet presAssocID="{BAB922A2-08C1-4420-A1EE-F05F28E644E6}" presName="rootConnector" presStyleLbl="node1" presStyleIdx="0" presStyleCnt="1"/>
      <dgm:spPr/>
      <dgm:t>
        <a:bodyPr/>
        <a:lstStyle/>
        <a:p>
          <a:endParaRPr lang="sv-SE"/>
        </a:p>
      </dgm:t>
    </dgm:pt>
    <dgm:pt modelId="{B5C39425-F406-4ABD-A8D9-0A373E1CD807}" type="pres">
      <dgm:prSet presAssocID="{BAB922A2-08C1-4420-A1EE-F05F28E644E6}" presName="childShape" presStyleCnt="0"/>
      <dgm:spPr/>
    </dgm:pt>
    <dgm:pt modelId="{5FE1E720-DD39-478D-AC7D-DA2545F33239}" type="pres">
      <dgm:prSet presAssocID="{1D40E7D2-40BE-4117-A996-5767C0855EB0}" presName="Name13" presStyleLbl="parChTrans1D2" presStyleIdx="0" presStyleCnt="3"/>
      <dgm:spPr/>
      <dgm:t>
        <a:bodyPr/>
        <a:lstStyle/>
        <a:p>
          <a:endParaRPr lang="sv-SE"/>
        </a:p>
      </dgm:t>
    </dgm:pt>
    <dgm:pt modelId="{5DA48835-C6FF-47BB-A6B5-F8C50B57A499}" type="pres">
      <dgm:prSet presAssocID="{1415E3A2-4977-46A3-8964-0CA90E7F93CD}" presName="childText" presStyleLbl="bgAcc1" presStyleIdx="0" presStyleCnt="3" custLinFactNeighborX="6132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2FBC75C6-D7EA-4D2C-8D6B-91562F60AFBE}" type="pres">
      <dgm:prSet presAssocID="{31DE809B-EA29-4C21-830B-069AB6B8BE7C}" presName="Name13" presStyleLbl="parChTrans1D2" presStyleIdx="1" presStyleCnt="3"/>
      <dgm:spPr/>
      <dgm:t>
        <a:bodyPr/>
        <a:lstStyle/>
        <a:p>
          <a:endParaRPr lang="sv-SE"/>
        </a:p>
      </dgm:t>
    </dgm:pt>
    <dgm:pt modelId="{275B1D9F-544B-41BC-AC57-60D50BF1A559}" type="pres">
      <dgm:prSet presAssocID="{67D31989-3A2E-4301-8CF8-264AA77DD3A8}" presName="childText" presStyleLbl="bgAcc1" presStyleIdx="1" presStyleCnt="3" custLinFactNeighborX="6132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FF4A3B3-83F3-4A5C-9D93-3C156EEE7783}" type="pres">
      <dgm:prSet presAssocID="{C63AAFF8-CE49-4C91-B843-4B29E262BBDC}" presName="Name13" presStyleLbl="parChTrans1D2" presStyleIdx="2" presStyleCnt="3"/>
      <dgm:spPr/>
      <dgm:t>
        <a:bodyPr/>
        <a:lstStyle/>
        <a:p>
          <a:endParaRPr lang="sv-SE"/>
        </a:p>
      </dgm:t>
    </dgm:pt>
    <dgm:pt modelId="{7A8649A0-7DFD-4E18-9ACC-253066D7D31E}" type="pres">
      <dgm:prSet presAssocID="{30411CB3-AA81-4170-A9D1-1E6E2B23B25A}" presName="childText" presStyleLbl="bgAcc1" presStyleIdx="2" presStyleCnt="3" custLinFactNeighborX="6132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C0E60053-50F1-4F75-8EE8-4EFA0EA2642B}" srcId="{BAB922A2-08C1-4420-A1EE-F05F28E644E6}" destId="{1415E3A2-4977-46A3-8964-0CA90E7F93CD}" srcOrd="0" destOrd="0" parTransId="{1D40E7D2-40BE-4117-A996-5767C0855EB0}" sibTransId="{897F0FF4-7C7F-49EE-9DE1-AA5EF9A4F307}"/>
    <dgm:cxn modelId="{0E42E474-B275-4E39-BC85-6A94C82975DF}" type="presOf" srcId="{30411CB3-AA81-4170-A9D1-1E6E2B23B25A}" destId="{7A8649A0-7DFD-4E18-9ACC-253066D7D31E}" srcOrd="0" destOrd="0" presId="urn:microsoft.com/office/officeart/2005/8/layout/hierarchy3"/>
    <dgm:cxn modelId="{DC7E8F8B-5423-4345-A4A1-8366A3349AB9}" type="presOf" srcId="{BAB922A2-08C1-4420-A1EE-F05F28E644E6}" destId="{D23287F1-0844-4064-85F7-8ACD1C76EE9B}" srcOrd="1" destOrd="0" presId="urn:microsoft.com/office/officeart/2005/8/layout/hierarchy3"/>
    <dgm:cxn modelId="{6F0D3055-E128-4269-AF9A-9CA451CDF98A}" srcId="{BAB922A2-08C1-4420-A1EE-F05F28E644E6}" destId="{67D31989-3A2E-4301-8CF8-264AA77DD3A8}" srcOrd="1" destOrd="0" parTransId="{31DE809B-EA29-4C21-830B-069AB6B8BE7C}" sibTransId="{35F6AFD6-44AD-446D-91BC-8923CAC5580D}"/>
    <dgm:cxn modelId="{C49D3F9B-77E9-4263-BDE4-09E09DCCF7DE}" type="presOf" srcId="{1D40E7D2-40BE-4117-A996-5767C0855EB0}" destId="{5FE1E720-DD39-478D-AC7D-DA2545F33239}" srcOrd="0" destOrd="0" presId="urn:microsoft.com/office/officeart/2005/8/layout/hierarchy3"/>
    <dgm:cxn modelId="{1568BC0F-F6CC-4715-8805-D81DE701CD79}" type="presOf" srcId="{67D31989-3A2E-4301-8CF8-264AA77DD3A8}" destId="{275B1D9F-544B-41BC-AC57-60D50BF1A559}" srcOrd="0" destOrd="0" presId="urn:microsoft.com/office/officeart/2005/8/layout/hierarchy3"/>
    <dgm:cxn modelId="{4E86D17A-82A5-42C7-9C0F-E04262497AA0}" type="presOf" srcId="{31DE809B-EA29-4C21-830B-069AB6B8BE7C}" destId="{2FBC75C6-D7EA-4D2C-8D6B-91562F60AFBE}" srcOrd="0" destOrd="0" presId="urn:microsoft.com/office/officeart/2005/8/layout/hierarchy3"/>
    <dgm:cxn modelId="{EA780254-CA50-405D-9BDB-E12254F009A9}" type="presOf" srcId="{C63AAFF8-CE49-4C91-B843-4B29E262BBDC}" destId="{0FF4A3B3-83F3-4A5C-9D93-3C156EEE7783}" srcOrd="0" destOrd="0" presId="urn:microsoft.com/office/officeart/2005/8/layout/hierarchy3"/>
    <dgm:cxn modelId="{5DFDD04C-8D44-4D46-AB09-89BC7ADAB3E9}" srcId="{BAB922A2-08C1-4420-A1EE-F05F28E644E6}" destId="{30411CB3-AA81-4170-A9D1-1E6E2B23B25A}" srcOrd="2" destOrd="0" parTransId="{C63AAFF8-CE49-4C91-B843-4B29E262BBDC}" sibTransId="{8A33D523-8FAD-4A6C-9737-252A309ED8A6}"/>
    <dgm:cxn modelId="{B38EC0BA-3D33-4523-B9A0-FC9886A6416C}" type="presOf" srcId="{1415E3A2-4977-46A3-8964-0CA90E7F93CD}" destId="{5DA48835-C6FF-47BB-A6B5-F8C50B57A499}" srcOrd="0" destOrd="0" presId="urn:microsoft.com/office/officeart/2005/8/layout/hierarchy3"/>
    <dgm:cxn modelId="{CA8D9C1C-46C6-4F36-A420-BFBFAB25864A}" srcId="{A47FD8DB-4DFC-4803-868C-891F0B11CFBB}" destId="{BAB922A2-08C1-4420-A1EE-F05F28E644E6}" srcOrd="0" destOrd="0" parTransId="{1D56B1EE-235F-45FD-A845-59E454A9655A}" sibTransId="{2B118CE5-FA4C-49E5-997B-ABBC4765B2E2}"/>
    <dgm:cxn modelId="{60D2375A-3DF2-4788-A497-A800C5CFFDD1}" type="presOf" srcId="{A47FD8DB-4DFC-4803-868C-891F0B11CFBB}" destId="{F395D1A5-C72D-472D-9095-C6CF4433C082}" srcOrd="0" destOrd="0" presId="urn:microsoft.com/office/officeart/2005/8/layout/hierarchy3"/>
    <dgm:cxn modelId="{31393DBC-CE4F-4321-9BDD-ACA699A96239}" type="presOf" srcId="{BAB922A2-08C1-4420-A1EE-F05F28E644E6}" destId="{1CF9CA13-D953-4C5A-903F-2D37F37C11BD}" srcOrd="0" destOrd="0" presId="urn:microsoft.com/office/officeart/2005/8/layout/hierarchy3"/>
    <dgm:cxn modelId="{2ACDD4BD-ED13-4A52-B98D-E9E753BEAB8D}" type="presParOf" srcId="{F395D1A5-C72D-472D-9095-C6CF4433C082}" destId="{D2240D96-0BD6-45DF-A3B6-3605524942C7}" srcOrd="0" destOrd="0" presId="urn:microsoft.com/office/officeart/2005/8/layout/hierarchy3"/>
    <dgm:cxn modelId="{EFF063E4-00FF-4997-B7A4-650E1C19F540}" type="presParOf" srcId="{D2240D96-0BD6-45DF-A3B6-3605524942C7}" destId="{B9D1E95F-CED7-42ED-A6A5-70AE34D09EF3}" srcOrd="0" destOrd="0" presId="urn:microsoft.com/office/officeart/2005/8/layout/hierarchy3"/>
    <dgm:cxn modelId="{B1F99897-EC9E-4343-9CDA-8D5A0B5D4085}" type="presParOf" srcId="{B9D1E95F-CED7-42ED-A6A5-70AE34D09EF3}" destId="{1CF9CA13-D953-4C5A-903F-2D37F37C11BD}" srcOrd="0" destOrd="0" presId="urn:microsoft.com/office/officeart/2005/8/layout/hierarchy3"/>
    <dgm:cxn modelId="{9AD6400D-F39C-4CAD-8E20-6F5C9C850CF2}" type="presParOf" srcId="{B9D1E95F-CED7-42ED-A6A5-70AE34D09EF3}" destId="{D23287F1-0844-4064-85F7-8ACD1C76EE9B}" srcOrd="1" destOrd="0" presId="urn:microsoft.com/office/officeart/2005/8/layout/hierarchy3"/>
    <dgm:cxn modelId="{CB159CBB-25F7-4920-B5ED-FA09129728F1}" type="presParOf" srcId="{D2240D96-0BD6-45DF-A3B6-3605524942C7}" destId="{B5C39425-F406-4ABD-A8D9-0A373E1CD807}" srcOrd="1" destOrd="0" presId="urn:microsoft.com/office/officeart/2005/8/layout/hierarchy3"/>
    <dgm:cxn modelId="{B0056090-5D51-497F-A28C-3F59699001D2}" type="presParOf" srcId="{B5C39425-F406-4ABD-A8D9-0A373E1CD807}" destId="{5FE1E720-DD39-478D-AC7D-DA2545F33239}" srcOrd="0" destOrd="0" presId="urn:microsoft.com/office/officeart/2005/8/layout/hierarchy3"/>
    <dgm:cxn modelId="{488169D2-9C90-4CCB-8530-BF2ECFAB84AA}" type="presParOf" srcId="{B5C39425-F406-4ABD-A8D9-0A373E1CD807}" destId="{5DA48835-C6FF-47BB-A6B5-F8C50B57A499}" srcOrd="1" destOrd="0" presId="urn:microsoft.com/office/officeart/2005/8/layout/hierarchy3"/>
    <dgm:cxn modelId="{E9B6D20A-52AF-4EA7-9AA8-2261EB9CFC53}" type="presParOf" srcId="{B5C39425-F406-4ABD-A8D9-0A373E1CD807}" destId="{2FBC75C6-D7EA-4D2C-8D6B-91562F60AFBE}" srcOrd="2" destOrd="0" presId="urn:microsoft.com/office/officeart/2005/8/layout/hierarchy3"/>
    <dgm:cxn modelId="{7413350A-147C-4370-88F5-8A7C766A38B0}" type="presParOf" srcId="{B5C39425-F406-4ABD-A8D9-0A373E1CD807}" destId="{275B1D9F-544B-41BC-AC57-60D50BF1A559}" srcOrd="3" destOrd="0" presId="urn:microsoft.com/office/officeart/2005/8/layout/hierarchy3"/>
    <dgm:cxn modelId="{68DE84D5-2F5C-4981-AC38-98F05C937509}" type="presParOf" srcId="{B5C39425-F406-4ABD-A8D9-0A373E1CD807}" destId="{0FF4A3B3-83F3-4A5C-9D93-3C156EEE7783}" srcOrd="4" destOrd="0" presId="urn:microsoft.com/office/officeart/2005/8/layout/hierarchy3"/>
    <dgm:cxn modelId="{DE518AF0-274A-4440-A295-197D365D8205}" type="presParOf" srcId="{B5C39425-F406-4ABD-A8D9-0A373E1CD807}" destId="{7A8649A0-7DFD-4E18-9ACC-253066D7D31E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7FD8DB-4DFC-4803-868C-891F0B11CFBB}" type="doc">
      <dgm:prSet loTypeId="urn:microsoft.com/office/officeart/2005/8/layout/hierarchy3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sv-SE"/>
        </a:p>
      </dgm:t>
    </dgm:pt>
    <dgm:pt modelId="{BAB922A2-08C1-4420-A1EE-F05F28E644E6}">
      <dgm:prSet phldrT="[Text]"/>
      <dgm:spPr/>
      <dgm:t>
        <a:bodyPr/>
        <a:lstStyle/>
        <a:p>
          <a:r>
            <a:rPr lang="sv-SE" dirty="0" smtClean="0"/>
            <a:t>Startsida</a:t>
          </a:r>
          <a:endParaRPr lang="sv-SE" dirty="0"/>
        </a:p>
      </dgm:t>
    </dgm:pt>
    <dgm:pt modelId="{1D56B1EE-235F-45FD-A845-59E454A9655A}" type="parTrans" cxnId="{CA8D9C1C-46C6-4F36-A420-BFBFAB25864A}">
      <dgm:prSet/>
      <dgm:spPr/>
      <dgm:t>
        <a:bodyPr/>
        <a:lstStyle/>
        <a:p>
          <a:endParaRPr lang="sv-SE"/>
        </a:p>
      </dgm:t>
    </dgm:pt>
    <dgm:pt modelId="{2B118CE5-FA4C-49E5-997B-ABBC4765B2E2}" type="sibTrans" cxnId="{CA8D9C1C-46C6-4F36-A420-BFBFAB25864A}">
      <dgm:prSet/>
      <dgm:spPr/>
      <dgm:t>
        <a:bodyPr/>
        <a:lstStyle/>
        <a:p>
          <a:endParaRPr lang="sv-SE"/>
        </a:p>
      </dgm:t>
    </dgm:pt>
    <dgm:pt modelId="{67D31989-3A2E-4301-8CF8-264AA77DD3A8}" type="asst">
      <dgm:prSet phldrT="[Text]"/>
      <dgm:spPr/>
      <dgm:t>
        <a:bodyPr/>
        <a:lstStyle/>
        <a:p>
          <a:r>
            <a:rPr lang="sv-SE" dirty="0" smtClean="0"/>
            <a:t>Omsorg &amp; Hjälp</a:t>
          </a:r>
        </a:p>
      </dgm:t>
    </dgm:pt>
    <dgm:pt modelId="{31DE809B-EA29-4C21-830B-069AB6B8BE7C}" type="parTrans" cxnId="{6F0D3055-E128-4269-AF9A-9CA451CDF98A}">
      <dgm:prSet/>
      <dgm:spPr/>
      <dgm:t>
        <a:bodyPr/>
        <a:lstStyle/>
        <a:p>
          <a:endParaRPr lang="sv-SE"/>
        </a:p>
      </dgm:t>
    </dgm:pt>
    <dgm:pt modelId="{35F6AFD6-44AD-446D-91BC-8923CAC5580D}" type="sibTrans" cxnId="{6F0D3055-E128-4269-AF9A-9CA451CDF98A}">
      <dgm:prSet/>
      <dgm:spPr/>
      <dgm:t>
        <a:bodyPr/>
        <a:lstStyle/>
        <a:p>
          <a:endParaRPr lang="sv-SE"/>
        </a:p>
      </dgm:t>
    </dgm:pt>
    <dgm:pt modelId="{30411CB3-AA81-4170-A9D1-1E6E2B23B25A}" type="asst">
      <dgm:prSet phldrT="[Text]"/>
      <dgm:spPr/>
      <dgm:t>
        <a:bodyPr/>
        <a:lstStyle/>
        <a:p>
          <a:r>
            <a:rPr lang="sv-SE" dirty="0" smtClean="0"/>
            <a:t>Miljö</a:t>
          </a:r>
        </a:p>
      </dgm:t>
    </dgm:pt>
    <dgm:pt modelId="{C63AAFF8-CE49-4C91-B843-4B29E262BBDC}" type="parTrans" cxnId="{5DFDD04C-8D44-4D46-AB09-89BC7ADAB3E9}">
      <dgm:prSet/>
      <dgm:spPr/>
      <dgm:t>
        <a:bodyPr/>
        <a:lstStyle/>
        <a:p>
          <a:endParaRPr lang="sv-SE"/>
        </a:p>
      </dgm:t>
    </dgm:pt>
    <dgm:pt modelId="{8A33D523-8FAD-4A6C-9737-252A309ED8A6}" type="sibTrans" cxnId="{5DFDD04C-8D44-4D46-AB09-89BC7ADAB3E9}">
      <dgm:prSet/>
      <dgm:spPr/>
      <dgm:t>
        <a:bodyPr/>
        <a:lstStyle/>
        <a:p>
          <a:endParaRPr lang="sv-SE"/>
        </a:p>
      </dgm:t>
    </dgm:pt>
    <dgm:pt modelId="{97DC9DF5-5ECD-4117-AD0D-21326A63E2E8}">
      <dgm:prSet/>
      <dgm:spPr/>
      <dgm:t>
        <a:bodyPr/>
        <a:lstStyle/>
        <a:p>
          <a:r>
            <a:rPr lang="sv-SE" smtClean="0"/>
            <a:t>Trafik &amp; Gator</a:t>
          </a:r>
          <a:endParaRPr lang="sv-SE" dirty="0" smtClean="0"/>
        </a:p>
      </dgm:t>
    </dgm:pt>
    <dgm:pt modelId="{B0A8EA29-7F9A-48A7-B4EF-009DFC5791B7}" type="parTrans" cxnId="{C4BFF248-AFB3-4181-BCA2-5D2336B2B2DF}">
      <dgm:prSet/>
      <dgm:spPr/>
      <dgm:t>
        <a:bodyPr/>
        <a:lstStyle/>
        <a:p>
          <a:endParaRPr lang="sv-SE"/>
        </a:p>
      </dgm:t>
    </dgm:pt>
    <dgm:pt modelId="{EC339057-F44F-46D4-99D5-D216E2E4F323}" type="sibTrans" cxnId="{C4BFF248-AFB3-4181-BCA2-5D2336B2B2DF}">
      <dgm:prSet/>
      <dgm:spPr/>
      <dgm:t>
        <a:bodyPr/>
        <a:lstStyle/>
        <a:p>
          <a:endParaRPr lang="sv-SE"/>
        </a:p>
      </dgm:t>
    </dgm:pt>
    <dgm:pt modelId="{F395D1A5-C72D-472D-9095-C6CF4433C082}" type="pres">
      <dgm:prSet presAssocID="{A47FD8DB-4DFC-4803-868C-891F0B11CFB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v-SE"/>
        </a:p>
      </dgm:t>
    </dgm:pt>
    <dgm:pt modelId="{D2240D96-0BD6-45DF-A3B6-3605524942C7}" type="pres">
      <dgm:prSet presAssocID="{BAB922A2-08C1-4420-A1EE-F05F28E644E6}" presName="root" presStyleCnt="0"/>
      <dgm:spPr/>
    </dgm:pt>
    <dgm:pt modelId="{B9D1E95F-CED7-42ED-A6A5-70AE34D09EF3}" type="pres">
      <dgm:prSet presAssocID="{BAB922A2-08C1-4420-A1EE-F05F28E644E6}" presName="rootComposite" presStyleCnt="0"/>
      <dgm:spPr/>
    </dgm:pt>
    <dgm:pt modelId="{1CF9CA13-D953-4C5A-903F-2D37F37C11BD}" type="pres">
      <dgm:prSet presAssocID="{BAB922A2-08C1-4420-A1EE-F05F28E644E6}" presName="rootText" presStyleLbl="node1" presStyleIdx="0" presStyleCnt="1" custLinFactNeighborX="-26603" custLinFactNeighborY="-234"/>
      <dgm:spPr/>
      <dgm:t>
        <a:bodyPr/>
        <a:lstStyle/>
        <a:p>
          <a:endParaRPr lang="sv-SE"/>
        </a:p>
      </dgm:t>
    </dgm:pt>
    <dgm:pt modelId="{D23287F1-0844-4064-85F7-8ACD1C76EE9B}" type="pres">
      <dgm:prSet presAssocID="{BAB922A2-08C1-4420-A1EE-F05F28E644E6}" presName="rootConnector" presStyleLbl="node1" presStyleIdx="0" presStyleCnt="1"/>
      <dgm:spPr/>
      <dgm:t>
        <a:bodyPr/>
        <a:lstStyle/>
        <a:p>
          <a:endParaRPr lang="sv-SE"/>
        </a:p>
      </dgm:t>
    </dgm:pt>
    <dgm:pt modelId="{B5C39425-F406-4ABD-A8D9-0A373E1CD807}" type="pres">
      <dgm:prSet presAssocID="{BAB922A2-08C1-4420-A1EE-F05F28E644E6}" presName="childShape" presStyleCnt="0"/>
      <dgm:spPr/>
    </dgm:pt>
    <dgm:pt modelId="{DA1EC20A-C17C-48D9-A7A3-5AEEEB9E75AC}" type="pres">
      <dgm:prSet presAssocID="{B0A8EA29-7F9A-48A7-B4EF-009DFC5791B7}" presName="Name13" presStyleLbl="parChTrans1D2" presStyleIdx="0" presStyleCnt="3"/>
      <dgm:spPr/>
      <dgm:t>
        <a:bodyPr/>
        <a:lstStyle/>
        <a:p>
          <a:endParaRPr lang="sv-SE"/>
        </a:p>
      </dgm:t>
    </dgm:pt>
    <dgm:pt modelId="{0C97FCA6-1B04-4A83-A5FC-2A95D59F0281}" type="pres">
      <dgm:prSet presAssocID="{97DC9DF5-5ECD-4117-AD0D-21326A63E2E8}" presName="childText" presStyleLbl="bgAcc1" presStyleIdx="0" presStyleCnt="3" custLinFactNeighborX="6839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2FBC75C6-D7EA-4D2C-8D6B-91562F60AFBE}" type="pres">
      <dgm:prSet presAssocID="{31DE809B-EA29-4C21-830B-069AB6B8BE7C}" presName="Name13" presStyleLbl="parChTrans1D2" presStyleIdx="1" presStyleCnt="3"/>
      <dgm:spPr/>
      <dgm:t>
        <a:bodyPr/>
        <a:lstStyle/>
        <a:p>
          <a:endParaRPr lang="sv-SE"/>
        </a:p>
      </dgm:t>
    </dgm:pt>
    <dgm:pt modelId="{275B1D9F-544B-41BC-AC57-60D50BF1A559}" type="pres">
      <dgm:prSet presAssocID="{67D31989-3A2E-4301-8CF8-264AA77DD3A8}" presName="childText" presStyleLbl="bgAcc1" presStyleIdx="1" presStyleCnt="3" custLinFactNeighborX="6132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FF4A3B3-83F3-4A5C-9D93-3C156EEE7783}" type="pres">
      <dgm:prSet presAssocID="{C63AAFF8-CE49-4C91-B843-4B29E262BBDC}" presName="Name13" presStyleLbl="parChTrans1D2" presStyleIdx="2" presStyleCnt="3"/>
      <dgm:spPr/>
      <dgm:t>
        <a:bodyPr/>
        <a:lstStyle/>
        <a:p>
          <a:endParaRPr lang="sv-SE"/>
        </a:p>
      </dgm:t>
    </dgm:pt>
    <dgm:pt modelId="{7A8649A0-7DFD-4E18-9ACC-253066D7D31E}" type="pres">
      <dgm:prSet presAssocID="{30411CB3-AA81-4170-A9D1-1E6E2B23B25A}" presName="childText" presStyleLbl="bgAcc1" presStyleIdx="2" presStyleCnt="3" custLinFactNeighborX="6132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370129C8-7D55-4BF7-A198-9D7EAAA44F5D}" type="presOf" srcId="{67D31989-3A2E-4301-8CF8-264AA77DD3A8}" destId="{275B1D9F-544B-41BC-AC57-60D50BF1A559}" srcOrd="0" destOrd="0" presId="urn:microsoft.com/office/officeart/2005/8/layout/hierarchy3"/>
    <dgm:cxn modelId="{D6980680-3641-4BE9-9B1C-98B3549E2A96}" type="presOf" srcId="{C63AAFF8-CE49-4C91-B843-4B29E262BBDC}" destId="{0FF4A3B3-83F3-4A5C-9D93-3C156EEE7783}" srcOrd="0" destOrd="0" presId="urn:microsoft.com/office/officeart/2005/8/layout/hierarchy3"/>
    <dgm:cxn modelId="{6F0D3055-E128-4269-AF9A-9CA451CDF98A}" srcId="{BAB922A2-08C1-4420-A1EE-F05F28E644E6}" destId="{67D31989-3A2E-4301-8CF8-264AA77DD3A8}" srcOrd="1" destOrd="0" parTransId="{31DE809B-EA29-4C21-830B-069AB6B8BE7C}" sibTransId="{35F6AFD6-44AD-446D-91BC-8923CAC5580D}"/>
    <dgm:cxn modelId="{851AA7A7-AC14-4D7B-9D08-3DE68B10801A}" type="presOf" srcId="{BAB922A2-08C1-4420-A1EE-F05F28E644E6}" destId="{D23287F1-0844-4064-85F7-8ACD1C76EE9B}" srcOrd="1" destOrd="0" presId="urn:microsoft.com/office/officeart/2005/8/layout/hierarchy3"/>
    <dgm:cxn modelId="{C4BFF248-AFB3-4181-BCA2-5D2336B2B2DF}" srcId="{BAB922A2-08C1-4420-A1EE-F05F28E644E6}" destId="{97DC9DF5-5ECD-4117-AD0D-21326A63E2E8}" srcOrd="0" destOrd="0" parTransId="{B0A8EA29-7F9A-48A7-B4EF-009DFC5791B7}" sibTransId="{EC339057-F44F-46D4-99D5-D216E2E4F323}"/>
    <dgm:cxn modelId="{5DFDD04C-8D44-4D46-AB09-89BC7ADAB3E9}" srcId="{BAB922A2-08C1-4420-A1EE-F05F28E644E6}" destId="{30411CB3-AA81-4170-A9D1-1E6E2B23B25A}" srcOrd="2" destOrd="0" parTransId="{C63AAFF8-CE49-4C91-B843-4B29E262BBDC}" sibTransId="{8A33D523-8FAD-4A6C-9737-252A309ED8A6}"/>
    <dgm:cxn modelId="{CFE8BFCD-7DDE-4375-92D9-250161FA9A0F}" type="presOf" srcId="{A47FD8DB-4DFC-4803-868C-891F0B11CFBB}" destId="{F395D1A5-C72D-472D-9095-C6CF4433C082}" srcOrd="0" destOrd="0" presId="urn:microsoft.com/office/officeart/2005/8/layout/hierarchy3"/>
    <dgm:cxn modelId="{8DB9E586-BACA-4BAB-837E-5185D6E5BAD5}" type="presOf" srcId="{B0A8EA29-7F9A-48A7-B4EF-009DFC5791B7}" destId="{DA1EC20A-C17C-48D9-A7A3-5AEEEB9E75AC}" srcOrd="0" destOrd="0" presId="urn:microsoft.com/office/officeart/2005/8/layout/hierarchy3"/>
    <dgm:cxn modelId="{CFA4D5F6-9CC1-4B7D-963B-EE60C1E5DED5}" type="presOf" srcId="{30411CB3-AA81-4170-A9D1-1E6E2B23B25A}" destId="{7A8649A0-7DFD-4E18-9ACC-253066D7D31E}" srcOrd="0" destOrd="0" presId="urn:microsoft.com/office/officeart/2005/8/layout/hierarchy3"/>
    <dgm:cxn modelId="{3D0389BB-CD9E-489A-A57D-840C020DAD14}" type="presOf" srcId="{31DE809B-EA29-4C21-830B-069AB6B8BE7C}" destId="{2FBC75C6-D7EA-4D2C-8D6B-91562F60AFBE}" srcOrd="0" destOrd="0" presId="urn:microsoft.com/office/officeart/2005/8/layout/hierarchy3"/>
    <dgm:cxn modelId="{CFE29B76-17CF-43E8-9A63-6E88C9162E00}" type="presOf" srcId="{BAB922A2-08C1-4420-A1EE-F05F28E644E6}" destId="{1CF9CA13-D953-4C5A-903F-2D37F37C11BD}" srcOrd="0" destOrd="0" presId="urn:microsoft.com/office/officeart/2005/8/layout/hierarchy3"/>
    <dgm:cxn modelId="{CA8D9C1C-46C6-4F36-A420-BFBFAB25864A}" srcId="{A47FD8DB-4DFC-4803-868C-891F0B11CFBB}" destId="{BAB922A2-08C1-4420-A1EE-F05F28E644E6}" srcOrd="0" destOrd="0" parTransId="{1D56B1EE-235F-45FD-A845-59E454A9655A}" sibTransId="{2B118CE5-FA4C-49E5-997B-ABBC4765B2E2}"/>
    <dgm:cxn modelId="{353DA0CE-7013-4FFA-9F10-C61F877F90C4}" type="presOf" srcId="{97DC9DF5-5ECD-4117-AD0D-21326A63E2E8}" destId="{0C97FCA6-1B04-4A83-A5FC-2A95D59F0281}" srcOrd="0" destOrd="0" presId="urn:microsoft.com/office/officeart/2005/8/layout/hierarchy3"/>
    <dgm:cxn modelId="{15331C30-8BD6-4AD0-A937-8F7DB6CFBBA3}" type="presParOf" srcId="{F395D1A5-C72D-472D-9095-C6CF4433C082}" destId="{D2240D96-0BD6-45DF-A3B6-3605524942C7}" srcOrd="0" destOrd="0" presId="urn:microsoft.com/office/officeart/2005/8/layout/hierarchy3"/>
    <dgm:cxn modelId="{42DA2628-07D0-4E11-817E-BEFF4A623E10}" type="presParOf" srcId="{D2240D96-0BD6-45DF-A3B6-3605524942C7}" destId="{B9D1E95F-CED7-42ED-A6A5-70AE34D09EF3}" srcOrd="0" destOrd="0" presId="urn:microsoft.com/office/officeart/2005/8/layout/hierarchy3"/>
    <dgm:cxn modelId="{5F61F8B1-5335-4AA6-8536-AA5ED3E0B07B}" type="presParOf" srcId="{B9D1E95F-CED7-42ED-A6A5-70AE34D09EF3}" destId="{1CF9CA13-D953-4C5A-903F-2D37F37C11BD}" srcOrd="0" destOrd="0" presId="urn:microsoft.com/office/officeart/2005/8/layout/hierarchy3"/>
    <dgm:cxn modelId="{4033D79A-A3E4-4994-962B-AFF5E51F5543}" type="presParOf" srcId="{B9D1E95F-CED7-42ED-A6A5-70AE34D09EF3}" destId="{D23287F1-0844-4064-85F7-8ACD1C76EE9B}" srcOrd="1" destOrd="0" presId="urn:microsoft.com/office/officeart/2005/8/layout/hierarchy3"/>
    <dgm:cxn modelId="{25797B37-2475-4AAE-9580-EBF9B222DBE3}" type="presParOf" srcId="{D2240D96-0BD6-45DF-A3B6-3605524942C7}" destId="{B5C39425-F406-4ABD-A8D9-0A373E1CD807}" srcOrd="1" destOrd="0" presId="urn:microsoft.com/office/officeart/2005/8/layout/hierarchy3"/>
    <dgm:cxn modelId="{480F4EC4-3168-4011-9ED2-098780AA2B26}" type="presParOf" srcId="{B5C39425-F406-4ABD-A8D9-0A373E1CD807}" destId="{DA1EC20A-C17C-48D9-A7A3-5AEEEB9E75AC}" srcOrd="0" destOrd="0" presId="urn:microsoft.com/office/officeart/2005/8/layout/hierarchy3"/>
    <dgm:cxn modelId="{879BCC6C-F301-4272-9968-FE6903346F0F}" type="presParOf" srcId="{B5C39425-F406-4ABD-A8D9-0A373E1CD807}" destId="{0C97FCA6-1B04-4A83-A5FC-2A95D59F0281}" srcOrd="1" destOrd="0" presId="urn:microsoft.com/office/officeart/2005/8/layout/hierarchy3"/>
    <dgm:cxn modelId="{F1F6C5F2-A781-4E69-B3F5-0FF623A62F06}" type="presParOf" srcId="{B5C39425-F406-4ABD-A8D9-0A373E1CD807}" destId="{2FBC75C6-D7EA-4D2C-8D6B-91562F60AFBE}" srcOrd="2" destOrd="0" presId="urn:microsoft.com/office/officeart/2005/8/layout/hierarchy3"/>
    <dgm:cxn modelId="{814AF8AA-7072-4535-83A9-A7982744C144}" type="presParOf" srcId="{B5C39425-F406-4ABD-A8D9-0A373E1CD807}" destId="{275B1D9F-544B-41BC-AC57-60D50BF1A559}" srcOrd="3" destOrd="0" presId="urn:microsoft.com/office/officeart/2005/8/layout/hierarchy3"/>
    <dgm:cxn modelId="{9C3CF73C-2A8E-4AFD-A5B1-C91701EC0DAA}" type="presParOf" srcId="{B5C39425-F406-4ABD-A8D9-0A373E1CD807}" destId="{0FF4A3B3-83F3-4A5C-9D93-3C156EEE7783}" srcOrd="4" destOrd="0" presId="urn:microsoft.com/office/officeart/2005/8/layout/hierarchy3"/>
    <dgm:cxn modelId="{C71C666D-1B05-4369-99EE-5D1504390AA5}" type="presParOf" srcId="{B5C39425-F406-4ABD-A8D9-0A373E1CD807}" destId="{7A8649A0-7DFD-4E18-9ACC-253066D7D31E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F9CA13-D953-4C5A-903F-2D37F37C11BD}">
      <dsp:nvSpPr>
        <dsp:cNvPr id="0" name=""/>
        <dsp:cNvSpPr/>
      </dsp:nvSpPr>
      <dsp:spPr>
        <a:xfrm>
          <a:off x="0" y="0"/>
          <a:ext cx="1363018" cy="68150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800" kern="1200" dirty="0" smtClean="0"/>
            <a:t>Förskola</a:t>
          </a:r>
          <a:endParaRPr lang="sv-SE" sz="2800" kern="1200" dirty="0"/>
        </a:p>
      </dsp:txBody>
      <dsp:txXfrm>
        <a:off x="0" y="0"/>
        <a:ext cx="1363018" cy="681509"/>
      </dsp:txXfrm>
    </dsp:sp>
    <dsp:sp modelId="{5FE1E720-DD39-478D-AC7D-DA2545F33239}">
      <dsp:nvSpPr>
        <dsp:cNvPr id="0" name=""/>
        <dsp:cNvSpPr/>
      </dsp:nvSpPr>
      <dsp:spPr>
        <a:xfrm>
          <a:off x="136301" y="681509"/>
          <a:ext cx="141438" cy="512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2726"/>
              </a:lnTo>
              <a:lnTo>
                <a:pt x="141438" y="51272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A48835-C6FF-47BB-A6B5-F8C50B57A499}">
      <dsp:nvSpPr>
        <dsp:cNvPr id="0" name=""/>
        <dsp:cNvSpPr/>
      </dsp:nvSpPr>
      <dsp:spPr>
        <a:xfrm>
          <a:off x="277740" y="853481"/>
          <a:ext cx="1090414" cy="68150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 smtClean="0"/>
            <a:t>Hitta förskola</a:t>
          </a:r>
        </a:p>
      </dsp:txBody>
      <dsp:txXfrm>
        <a:off x="277740" y="853481"/>
        <a:ext cx="1090414" cy="681509"/>
      </dsp:txXfrm>
    </dsp:sp>
    <dsp:sp modelId="{2FBC75C6-D7EA-4D2C-8D6B-91562F60AFBE}">
      <dsp:nvSpPr>
        <dsp:cNvPr id="0" name=""/>
        <dsp:cNvSpPr/>
      </dsp:nvSpPr>
      <dsp:spPr>
        <a:xfrm>
          <a:off x="136301" y="681509"/>
          <a:ext cx="141438" cy="13646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4613"/>
              </a:lnTo>
              <a:lnTo>
                <a:pt x="141438" y="136461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5B1D9F-544B-41BC-AC57-60D50BF1A559}">
      <dsp:nvSpPr>
        <dsp:cNvPr id="0" name=""/>
        <dsp:cNvSpPr/>
      </dsp:nvSpPr>
      <dsp:spPr>
        <a:xfrm>
          <a:off x="277740" y="1705368"/>
          <a:ext cx="1090414" cy="68150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 smtClean="0"/>
            <a:t>Ansök till förskola</a:t>
          </a:r>
        </a:p>
      </dsp:txBody>
      <dsp:txXfrm>
        <a:off x="277740" y="1705368"/>
        <a:ext cx="1090414" cy="681509"/>
      </dsp:txXfrm>
    </dsp:sp>
    <dsp:sp modelId="{0FF4A3B3-83F3-4A5C-9D93-3C156EEE7783}">
      <dsp:nvSpPr>
        <dsp:cNvPr id="0" name=""/>
        <dsp:cNvSpPr/>
      </dsp:nvSpPr>
      <dsp:spPr>
        <a:xfrm>
          <a:off x="136301" y="681509"/>
          <a:ext cx="141438" cy="22164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6499"/>
              </a:lnTo>
              <a:lnTo>
                <a:pt x="141438" y="221649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8649A0-7DFD-4E18-9ACC-253066D7D31E}">
      <dsp:nvSpPr>
        <dsp:cNvPr id="0" name=""/>
        <dsp:cNvSpPr/>
      </dsp:nvSpPr>
      <dsp:spPr>
        <a:xfrm>
          <a:off x="277740" y="2557254"/>
          <a:ext cx="1090414" cy="68150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 smtClean="0"/>
            <a:t>Lov och studiedagar</a:t>
          </a:r>
        </a:p>
      </dsp:txBody>
      <dsp:txXfrm>
        <a:off x="277740" y="2557254"/>
        <a:ext cx="1090414" cy="68150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F9CA13-D953-4C5A-903F-2D37F37C11BD}">
      <dsp:nvSpPr>
        <dsp:cNvPr id="0" name=""/>
        <dsp:cNvSpPr/>
      </dsp:nvSpPr>
      <dsp:spPr>
        <a:xfrm>
          <a:off x="0" y="0"/>
          <a:ext cx="1363018" cy="68150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600" kern="1200" dirty="0" smtClean="0"/>
            <a:t>Startsida</a:t>
          </a:r>
          <a:endParaRPr lang="sv-SE" sz="2600" kern="1200" dirty="0"/>
        </a:p>
      </dsp:txBody>
      <dsp:txXfrm>
        <a:off x="0" y="0"/>
        <a:ext cx="1363018" cy="681509"/>
      </dsp:txXfrm>
    </dsp:sp>
    <dsp:sp modelId="{DA1EC20A-C17C-48D9-A7A3-5AEEEB9E75AC}">
      <dsp:nvSpPr>
        <dsp:cNvPr id="0" name=""/>
        <dsp:cNvSpPr/>
      </dsp:nvSpPr>
      <dsp:spPr>
        <a:xfrm>
          <a:off x="136301" y="681509"/>
          <a:ext cx="285450" cy="512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2726"/>
              </a:lnTo>
              <a:lnTo>
                <a:pt x="285450" y="51272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97FCA6-1B04-4A83-A5FC-2A95D59F0281}">
      <dsp:nvSpPr>
        <dsp:cNvPr id="0" name=""/>
        <dsp:cNvSpPr/>
      </dsp:nvSpPr>
      <dsp:spPr>
        <a:xfrm>
          <a:off x="421751" y="853481"/>
          <a:ext cx="1090414" cy="68150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100" kern="1200" smtClean="0"/>
            <a:t>Trafik &amp; Gator</a:t>
          </a:r>
          <a:endParaRPr lang="sv-SE" sz="2100" kern="1200" dirty="0" smtClean="0"/>
        </a:p>
      </dsp:txBody>
      <dsp:txXfrm>
        <a:off x="421751" y="853481"/>
        <a:ext cx="1090414" cy="681509"/>
      </dsp:txXfrm>
    </dsp:sp>
    <dsp:sp modelId="{2FBC75C6-D7EA-4D2C-8D6B-91562F60AFBE}">
      <dsp:nvSpPr>
        <dsp:cNvPr id="0" name=""/>
        <dsp:cNvSpPr/>
      </dsp:nvSpPr>
      <dsp:spPr>
        <a:xfrm>
          <a:off x="136301" y="681509"/>
          <a:ext cx="277740" cy="13646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4613"/>
              </a:lnTo>
              <a:lnTo>
                <a:pt x="277740" y="136461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5B1D9F-544B-41BC-AC57-60D50BF1A559}">
      <dsp:nvSpPr>
        <dsp:cNvPr id="0" name=""/>
        <dsp:cNvSpPr/>
      </dsp:nvSpPr>
      <dsp:spPr>
        <a:xfrm>
          <a:off x="414042" y="1705368"/>
          <a:ext cx="1090414" cy="68150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100" kern="1200" dirty="0" smtClean="0"/>
            <a:t>Omsorg &amp; Hjälp</a:t>
          </a:r>
        </a:p>
      </dsp:txBody>
      <dsp:txXfrm>
        <a:off x="414042" y="1705368"/>
        <a:ext cx="1090414" cy="681509"/>
      </dsp:txXfrm>
    </dsp:sp>
    <dsp:sp modelId="{0FF4A3B3-83F3-4A5C-9D93-3C156EEE7783}">
      <dsp:nvSpPr>
        <dsp:cNvPr id="0" name=""/>
        <dsp:cNvSpPr/>
      </dsp:nvSpPr>
      <dsp:spPr>
        <a:xfrm>
          <a:off x="136301" y="681509"/>
          <a:ext cx="277740" cy="22164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6499"/>
              </a:lnTo>
              <a:lnTo>
                <a:pt x="277740" y="221649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8649A0-7DFD-4E18-9ACC-253066D7D31E}">
      <dsp:nvSpPr>
        <dsp:cNvPr id="0" name=""/>
        <dsp:cNvSpPr/>
      </dsp:nvSpPr>
      <dsp:spPr>
        <a:xfrm>
          <a:off x="414042" y="2557254"/>
          <a:ext cx="1090414" cy="68150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100" kern="1200" dirty="0" smtClean="0"/>
            <a:t>Miljö</a:t>
          </a:r>
        </a:p>
      </dsp:txBody>
      <dsp:txXfrm>
        <a:off x="414042" y="2557254"/>
        <a:ext cx="1090414" cy="6815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sv-SE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62B74AB2-6881-4FE4-BD0D-B09A229D52DD}" type="datetime1">
              <a:rPr lang="sv-SE"/>
              <a:pPr/>
              <a:t>2013-09-26</a:t>
            </a:fld>
            <a:endParaRPr lang="sv-SE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sv-SE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B7C490B9-21E1-4DC2-98B1-C31F6A258306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sv-S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DB30BE71-8EEC-4302-B489-994DE1931EEA}" type="datetime1">
              <a:rPr lang="sv-SE"/>
              <a:pPr/>
              <a:t>2013-09-26</a:t>
            </a:fld>
            <a:endParaRPr lang="sv-SE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6125" y="742950"/>
            <a:ext cx="536575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05350"/>
            <a:ext cx="50292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sv-SE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8442EADB-B6CC-42C4-8C6A-9F1341A03241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B30BE71-8EEC-4302-B489-994DE1931EEA}" type="datetime1">
              <a:rPr lang="sv-SE" smtClean="0"/>
              <a:pPr/>
              <a:t>2013-09-26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42EADB-B6CC-42C4-8C6A-9F1341A03241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9A0A6E-FEC3-4282-B2DC-064016CE0FAF}" type="datetime4">
              <a:rPr lang="sv-SE"/>
              <a:pPr/>
              <a:t>26 september 2013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19A389-5D5F-4289-872A-DC9F3BD98DB7}" type="datetime4">
              <a:rPr lang="sv-SE"/>
              <a:pPr/>
              <a:t>26 september 2013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181850" y="1125538"/>
            <a:ext cx="2228850" cy="50006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95300" y="1125538"/>
            <a:ext cx="6534150" cy="5000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9BA5E4-A057-4E4D-912E-694E10224D59}" type="datetime4">
              <a:rPr lang="sv-SE"/>
              <a:pPr/>
              <a:t>26 september 2013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79AFD2-9662-400B-BB2B-3C4B5F9BD5DB}" type="datetime4">
              <a:rPr lang="sv-SE"/>
              <a:pPr/>
              <a:t>26 september 2013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-284400">
              <a:buFont typeface="Arial" pitchFamily="34" charset="0"/>
              <a:buChar char="•"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endParaRPr lang="sv-SE" dirty="0" smtClean="0"/>
          </a:p>
          <a:p>
            <a:pPr lvl="0"/>
            <a:endParaRPr lang="sv-SE" dirty="0" smtClean="0"/>
          </a:p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  <a:p>
            <a:pPr lvl="0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9F64E0-7CA0-4AD0-A451-FBACFEB1AA88}" type="datetime4">
              <a:rPr lang="sv-SE"/>
              <a:pPr/>
              <a:t>26 september 2013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2898A4-2996-472D-BDFE-6DBA57AE3F2D}" type="datetime4">
              <a:rPr lang="sv-SE"/>
              <a:pPr/>
              <a:t>26 september 2013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90600" y="1557338"/>
            <a:ext cx="4000500" cy="4005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3500" y="1557338"/>
            <a:ext cx="4000500" cy="4005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221B81-235F-40C6-BB3F-0C897375B9C2}" type="datetime4">
              <a:rPr lang="sv-SE"/>
              <a:pPr/>
              <a:t>26 september 2013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319C8B-229C-40F8-8626-375ECB818F97}" type="datetime4">
              <a:rPr lang="sv-SE"/>
              <a:pPr/>
              <a:t>26 september 2013</a:t>
            </a:fld>
            <a:endParaRPr lang="sv-S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7C5643-C6C8-4E91-8C6B-1ABF3BC6533F}" type="datetime4">
              <a:rPr lang="sv-SE"/>
              <a:pPr/>
              <a:t>26 september 2013</a:t>
            </a:fld>
            <a:endParaRPr lang="sv-S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617D9C-8133-4B0B-8EB8-63F94FD06158}" type="datetime4">
              <a:rPr lang="sv-SE"/>
              <a:pPr/>
              <a:t>26 september 2013</a:t>
            </a:fld>
            <a:endParaRPr lang="sv-S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6DD4FB-DF51-441B-83AF-50FEAED60938}" type="datetime4">
              <a:rPr lang="sv-SE"/>
              <a:pPr/>
              <a:t>26 september 2013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871CA8-A37D-4B03-9D1D-1BB0B1F2D0F2}" type="datetime4">
              <a:rPr lang="sv-SE"/>
              <a:pPr/>
              <a:t>26 september 2013</a:t>
            </a:fld>
            <a:endParaRPr lang="sv-S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4D9B8E-DA8F-4F3A-AE18-B0CE5FED89CC}" type="datetime4">
              <a:rPr lang="sv-SE"/>
              <a:pPr/>
              <a:t>26 september 2013</a:t>
            </a:fld>
            <a:endParaRPr lang="sv-S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887F9-B3CD-42C1-A8D5-2E269770A72C}" type="datetime4">
              <a:rPr lang="sv-SE"/>
              <a:pPr/>
              <a:t>26 september 2013</a:t>
            </a:fld>
            <a:endParaRPr lang="sv-S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105650" y="188913"/>
            <a:ext cx="2038350" cy="5373687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90600" y="188913"/>
            <a:ext cx="5962650" cy="5373687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0C42AB-57B8-4812-BE6C-12F730C44ED2}" type="datetime4">
              <a:rPr lang="sv-SE"/>
              <a:pPr/>
              <a:t>26 september 2013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E00C43-729D-45BE-85E2-470917E04E41}" type="datetime4">
              <a:rPr lang="sv-SE"/>
              <a:pPr/>
              <a:t>26 september 2013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AA58C9-08DE-4350-91B3-2A0C8BF82C38}" type="datetime4">
              <a:rPr lang="sv-SE"/>
              <a:pPr/>
              <a:t>26 september 2013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4E0345-0136-4F10-ABED-EEBAC8429095}" type="datetime4">
              <a:rPr lang="sv-SE"/>
              <a:pPr/>
              <a:t>26 september 2013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EBD6AD-9D04-469C-8B2B-73D2DED6D98C}" type="datetime4">
              <a:rPr lang="sv-SE"/>
              <a:pPr/>
              <a:t>26 september 2013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447442-A9FA-489A-AA07-4307CEAFC6F4}" type="datetime4">
              <a:rPr lang="sv-SE"/>
              <a:pPr/>
              <a:t>26 september 2013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B9D85B-D4A7-4F38-87A2-C1E337544960}" type="datetime4">
              <a:rPr lang="sv-SE"/>
              <a:pPr/>
              <a:t>26 september 2013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01590A-E893-480C-A73B-5F4A9AD0550E}" type="datetime4">
              <a:rPr lang="sv-SE"/>
              <a:pPr/>
              <a:t>26 september 2013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125538"/>
            <a:ext cx="815340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PRESENTATIONS TITEL (CALIBRI 32)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1525" y="6248400"/>
            <a:ext cx="24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AB1F012B-5566-4EBF-9B21-8D3C9A154412}" type="datetime4">
              <a:rPr lang="sv-SE"/>
              <a:pPr/>
              <a:t>26 september 2013</a:t>
            </a:fld>
            <a:endParaRPr lang="sv-SE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2209800" y="6248400"/>
            <a:ext cx="7239000" cy="0"/>
          </a:xfrm>
          <a:prstGeom prst="line">
            <a:avLst/>
          </a:prstGeom>
          <a:noFill/>
          <a:ln w="25400">
            <a:solidFill>
              <a:srgbClr val="1A7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pic>
        <p:nvPicPr>
          <p:cNvPr id="28678" name="Picture 6" descr="gbg_li_cmyk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200" y="5940425"/>
            <a:ext cx="1598613" cy="536575"/>
          </a:xfrm>
          <a:prstGeom prst="rect">
            <a:avLst/>
          </a:prstGeom>
          <a:noFill/>
        </p:spPr>
      </p:pic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920750" y="3830638"/>
            <a:ext cx="8208963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sv-SE" b="1">
                <a:solidFill>
                  <a:srgbClr val="075D88"/>
                </a:solidFill>
              </a:rPr>
              <a:t>Namn och eller</a:t>
            </a:r>
            <a:br>
              <a:rPr lang="sv-SE" b="1">
                <a:solidFill>
                  <a:srgbClr val="075D88"/>
                </a:solidFill>
              </a:rPr>
            </a:br>
            <a:r>
              <a:rPr lang="sv-SE" b="1">
                <a:solidFill>
                  <a:srgbClr val="075D88"/>
                </a:solidFill>
              </a:rPr>
              <a:t>enhet</a:t>
            </a:r>
            <a:br>
              <a:rPr lang="sv-SE" b="1">
                <a:solidFill>
                  <a:srgbClr val="075D88"/>
                </a:solidFill>
              </a:rPr>
            </a:br>
            <a:r>
              <a:rPr lang="sv-SE" b="1">
                <a:solidFill>
                  <a:srgbClr val="075D88"/>
                </a:solidFill>
              </a:rPr>
              <a:t>Datum (Calibri 24)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3200">
          <a:solidFill>
            <a:srgbClr val="075D88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400">
          <a:solidFill>
            <a:schemeClr val="tx1"/>
          </a:solidFill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88913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RUBRIK 1 (CALIBRI 28)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557338"/>
            <a:ext cx="8153400" cy="400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Nivå ett – Calibri 24</a:t>
            </a:r>
          </a:p>
          <a:p>
            <a:pPr lvl="0"/>
            <a:r>
              <a:rPr lang="sv-SE" smtClean="0"/>
              <a:t>Välj Calibri 20 eller lägre beroende på mängden av innehåll</a:t>
            </a:r>
          </a:p>
          <a:p>
            <a:pPr lvl="0"/>
            <a:r>
              <a:rPr lang="sv-SE" smtClean="0"/>
              <a:t>Håll avstånd mellan texten, bilderna och logotypen</a:t>
            </a:r>
          </a:p>
          <a:p>
            <a:pPr lvl="1"/>
            <a:endParaRPr lang="sv-SE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1525" y="6248400"/>
            <a:ext cx="24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43467BD1-55E7-4F69-9103-476E05754367}" type="datetime4">
              <a:rPr lang="sv-SE"/>
              <a:pPr/>
              <a:t>26 september 2013</a:t>
            </a:fld>
            <a:endParaRPr lang="sv-SE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2209800" y="6248400"/>
            <a:ext cx="7239000" cy="0"/>
          </a:xfrm>
          <a:prstGeom prst="line">
            <a:avLst/>
          </a:prstGeom>
          <a:noFill/>
          <a:ln w="25400">
            <a:solidFill>
              <a:srgbClr val="1A7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pic>
        <p:nvPicPr>
          <p:cNvPr id="1044" name="Picture 20" descr="gbg_li_cmyk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200" y="5940425"/>
            <a:ext cx="1598613" cy="5365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400">
          <a:solidFill>
            <a:schemeClr val="tx1"/>
          </a:solidFill>
          <a:latin typeface="+mn-lt"/>
        </a:defRPr>
      </a:lvl3pPr>
      <a:lvl4pPr marL="15621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19812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notes://Websrv4/C12573CB002EA4BC/A093B1E8D0971670C12570BD002D618D/490B8A6BFDED5DD3C1257BEC0038A5A6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7B00-8C2B-4338-A33F-770D6BC5E7B2}" type="datetime4">
              <a:rPr lang="sv-SE"/>
              <a:pPr/>
              <a:t>26 september 2013</a:t>
            </a:fld>
            <a:endParaRPr lang="sv-SE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200" dirty="0" smtClean="0"/>
              <a:t>Miniutbildning i Google </a:t>
            </a:r>
            <a:r>
              <a:rPr lang="sv-SE" sz="3200" dirty="0" err="1" smtClean="0"/>
              <a:t>Analytics</a:t>
            </a:r>
            <a:endParaRPr lang="sv-SE" sz="3200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97013" y="3836988"/>
            <a:ext cx="6934200" cy="1752600"/>
          </a:xfrm>
        </p:spPr>
        <p:txBody>
          <a:bodyPr/>
          <a:lstStyle/>
          <a:p>
            <a:r>
              <a:rPr lang="sv-SE" b="1" dirty="0" smtClean="0">
                <a:solidFill>
                  <a:srgbClr val="006699"/>
                </a:solidFill>
              </a:rPr>
              <a:t>Besök, besökare och sidvisningar</a:t>
            </a:r>
          </a:p>
          <a:p>
            <a:r>
              <a:rPr lang="sv-SE" b="1" dirty="0" smtClean="0">
                <a:solidFill>
                  <a:srgbClr val="006699"/>
                </a:solidFill>
              </a:rPr>
              <a:t>+</a:t>
            </a:r>
          </a:p>
          <a:p>
            <a:r>
              <a:rPr lang="sv-SE" b="1" dirty="0" smtClean="0">
                <a:solidFill>
                  <a:srgbClr val="006699"/>
                </a:solidFill>
              </a:rPr>
              <a:t>Ta fram statistik för enhetssidor</a:t>
            </a:r>
            <a:endParaRPr lang="sv-SE" b="1" dirty="0">
              <a:solidFill>
                <a:srgbClr val="00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Ta fram statistik för en enhetssida</a:t>
            </a:r>
            <a:endParaRPr lang="sv-SE" dirty="0"/>
          </a:p>
        </p:txBody>
      </p:sp>
      <p:sp>
        <p:nvSpPr>
          <p:cNvPr id="6" name="Underrubrik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64E0-7CA0-4AD0-A451-FBACFEB1AA88}" type="datetime4">
              <a:rPr lang="sv-SE" smtClean="0"/>
              <a:pPr/>
              <a:t>26 september 2013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Manual i webbhandboken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>
                <a:hlinkClick r:id="rId2"/>
              </a:rPr>
              <a:t>Länk till manual »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64E0-7CA0-4AD0-A451-FBACFEB1AA88}" type="datetime4">
              <a:rPr lang="sv-SE" smtClean="0"/>
              <a:pPr/>
              <a:t>26 september 2013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F763-5739-4701-91C4-1061988141C5}" type="datetime4">
              <a:rPr lang="sv-SE"/>
              <a:pPr/>
              <a:t>26 september 2013</a:t>
            </a:fld>
            <a:endParaRPr lang="sv-SE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Begreppsförvirring</a:t>
            </a:r>
            <a:endParaRPr lang="sv-SE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/>
              <a:t>Google </a:t>
            </a:r>
            <a:r>
              <a:rPr lang="sv-SE" dirty="0" err="1" smtClean="0"/>
              <a:t>Analytics</a:t>
            </a:r>
            <a:r>
              <a:rPr lang="sv-SE" dirty="0" smtClean="0"/>
              <a:t> mäter besökarna och deras aktiviteter på flera olika sätt. Det är inte alltid helt lätt att förstå skillnaden mellan dem.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Här följer de fyra viktigaste varianterna: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Unika besökare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90600" y="1557338"/>
            <a:ext cx="8153400" cy="935558"/>
          </a:xfrm>
        </p:spPr>
        <p:txBody>
          <a:bodyPr/>
          <a:lstStyle/>
          <a:p>
            <a:pPr>
              <a:buNone/>
            </a:pPr>
            <a:r>
              <a:rPr lang="sv-SE" dirty="0" smtClean="0"/>
              <a:t>Unika besökare = Antalet personer (egentligen datorer) som besökt webbplatsen en eller flera gånger under den tidsperiod du valt.</a:t>
            </a:r>
          </a:p>
          <a:p>
            <a:pPr>
              <a:buNone/>
            </a:pPr>
            <a:endParaRPr lang="sv-SE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64E0-7CA0-4AD0-A451-FBACFEB1AA88}" type="datetime4">
              <a:rPr lang="sv-SE" smtClean="0"/>
              <a:pPr/>
              <a:t>26 september 2013</a:t>
            </a:fld>
            <a:endParaRPr lang="sv-SE"/>
          </a:p>
        </p:txBody>
      </p:sp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5103862" y="2636910"/>
          <a:ext cx="3960439" cy="2520282"/>
        </p:xfrm>
        <a:graphic>
          <a:graphicData uri="http://schemas.openxmlformats.org/drawingml/2006/table">
            <a:tbl>
              <a:tblPr/>
              <a:tblGrid>
                <a:gridCol w="565777"/>
                <a:gridCol w="565777"/>
                <a:gridCol w="565777"/>
                <a:gridCol w="565777"/>
                <a:gridCol w="565777"/>
                <a:gridCol w="565777"/>
                <a:gridCol w="565777"/>
              </a:tblGrid>
              <a:tr h="651797">
                <a:tc gridSpan="7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sv-SE" sz="2000" cap="all" spc="100" dirty="0">
                          <a:solidFill>
                            <a:srgbClr val="365F9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Maj</a:t>
                      </a:r>
                      <a:endParaRPr lang="sv-SE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4762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sv-SE" sz="1600" cap="all" spc="100">
                          <a:solidFill>
                            <a:srgbClr val="4F81B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må</a:t>
                      </a:r>
                      <a:endParaRPr lang="sv-SE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sv-SE" sz="1600" cap="all" spc="100">
                          <a:solidFill>
                            <a:srgbClr val="4F81B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ti</a:t>
                      </a:r>
                      <a:endParaRPr lang="sv-SE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sv-SE" sz="1600" cap="all" spc="100">
                          <a:solidFill>
                            <a:srgbClr val="4F81B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on</a:t>
                      </a:r>
                      <a:endParaRPr lang="sv-SE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sv-SE" sz="1600" cap="all" spc="100">
                          <a:solidFill>
                            <a:srgbClr val="4F81B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</a:t>
                      </a:r>
                      <a:endParaRPr lang="sv-SE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sv-SE" sz="1600" cap="all" spc="100" dirty="0" err="1">
                          <a:solidFill>
                            <a:srgbClr val="4F81B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fr</a:t>
                      </a:r>
                      <a:endParaRPr lang="sv-SE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sv-SE" sz="1600" cap="all" spc="100">
                          <a:solidFill>
                            <a:srgbClr val="4F81B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lö</a:t>
                      </a:r>
                      <a:endParaRPr lang="sv-SE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160020" algn="ctr"/>
                        </a:tabLst>
                      </a:pPr>
                      <a:r>
                        <a:rPr lang="sv-SE" sz="1600" cap="all" spc="100" dirty="0">
                          <a:solidFill>
                            <a:srgbClr val="4F81B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sö</a:t>
                      </a:r>
                      <a:endParaRPr lang="sv-SE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172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sv-SE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sv-SE" sz="14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sv-SE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sv-SE" sz="140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sv-SE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sv-SE" sz="1400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sv-SE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sv-SE" sz="14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sv-SE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sv-SE" sz="140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sv-SE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sv-SE" sz="1400" dirty="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sv-SE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172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sv-SE" sz="1400" dirty="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sv-SE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sv-SE" sz="1400" dirty="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sv-SE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sv-SE" sz="1400" dirty="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sv-SE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sv-SE" sz="140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sv-SE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sv-SE" sz="1400" dirty="0"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sv-SE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sv-SE" sz="1400" dirty="0"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sv-SE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sv-SE" sz="1400"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sv-SE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172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sv-SE" sz="1400"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sv-SE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sv-SE" sz="1400" dirty="0"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sv-SE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sv-SE" sz="1400" dirty="0"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sv-SE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sv-SE" sz="1400" dirty="0"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sv-SE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sv-SE" sz="1400" dirty="0"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  <a:endParaRPr lang="sv-SE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sv-SE" sz="1400" dirty="0"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  <a:endParaRPr lang="sv-SE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sv-SE" sz="1400"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sv-SE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172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sv-SE" sz="1400"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  <a:endParaRPr lang="sv-SE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sv-SE" sz="1400" dirty="0">
                          <a:latin typeface="Calibri"/>
                          <a:ea typeface="Times New Roman"/>
                          <a:cs typeface="Times New Roman"/>
                        </a:rPr>
                        <a:t>22</a:t>
                      </a:r>
                      <a:endParaRPr lang="sv-SE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sv-SE" sz="1400"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  <a:endParaRPr lang="sv-SE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sv-SE" sz="1400"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  <a:endParaRPr lang="sv-SE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sv-SE" sz="1400" dirty="0"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sv-SE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sv-SE" sz="1400" dirty="0">
                          <a:latin typeface="Calibri"/>
                          <a:ea typeface="Times New Roman"/>
                          <a:cs typeface="Times New Roman"/>
                        </a:rPr>
                        <a:t>26</a:t>
                      </a:r>
                      <a:endParaRPr lang="sv-SE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sv-SE" sz="1400" dirty="0">
                          <a:latin typeface="Calibri"/>
                          <a:ea typeface="Times New Roman"/>
                          <a:cs typeface="Times New Roman"/>
                        </a:rPr>
                        <a:t>27</a:t>
                      </a:r>
                      <a:endParaRPr lang="sv-SE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172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sv-SE" sz="1400"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  <a:endParaRPr lang="sv-SE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sv-SE" sz="1400" dirty="0"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  <a:endParaRPr lang="sv-SE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sv-SE" sz="1400" dirty="0"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sv-SE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sv-SE" sz="1400" dirty="0">
                          <a:latin typeface="Calibri"/>
                          <a:ea typeface="Times New Roman"/>
                          <a:cs typeface="Times New Roman"/>
                        </a:rPr>
                        <a:t>31</a:t>
                      </a:r>
                      <a:endParaRPr lang="sv-SE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sv-SE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sv-SE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sv-SE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ktangel 7"/>
          <p:cNvSpPr/>
          <p:nvPr/>
        </p:nvSpPr>
        <p:spPr bwMode="auto">
          <a:xfrm>
            <a:off x="5097016" y="3933054"/>
            <a:ext cx="3967286" cy="864096"/>
          </a:xfrm>
          <a:prstGeom prst="rect">
            <a:avLst/>
          </a:prstGeom>
          <a:solidFill>
            <a:srgbClr val="FF0000">
              <a:alpha val="25882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" name="Ellips 9"/>
          <p:cNvSpPr/>
          <p:nvPr/>
        </p:nvSpPr>
        <p:spPr bwMode="auto">
          <a:xfrm>
            <a:off x="8025962" y="3557900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1" name="Ellips 10"/>
          <p:cNvSpPr/>
          <p:nvPr/>
        </p:nvSpPr>
        <p:spPr bwMode="auto">
          <a:xfrm>
            <a:off x="6327998" y="3861046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2" name="Ellips 11"/>
          <p:cNvSpPr/>
          <p:nvPr/>
        </p:nvSpPr>
        <p:spPr bwMode="auto">
          <a:xfrm>
            <a:off x="7472569" y="4164192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pic>
        <p:nvPicPr>
          <p:cNvPr id="5" name="Bildobjekt 4" descr="0043262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37376" y="4653136"/>
            <a:ext cx="1289298" cy="1289298"/>
          </a:xfrm>
          <a:prstGeom prst="rect">
            <a:avLst/>
          </a:prstGeom>
        </p:spPr>
      </p:pic>
      <p:sp>
        <p:nvSpPr>
          <p:cNvPr id="13" name="textruta 12"/>
          <p:cNvSpPr txBox="1"/>
          <p:nvPr/>
        </p:nvSpPr>
        <p:spPr>
          <a:xfrm>
            <a:off x="992560" y="2451660"/>
            <a:ext cx="403244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None/>
            </a:pPr>
            <a:r>
              <a:rPr lang="sv-SE" sz="1600" b="1" dirty="0" smtClean="0"/>
              <a:t>Exempel: </a:t>
            </a:r>
            <a:r>
              <a:rPr lang="sv-SE" sz="1600" dirty="0" smtClean="0"/>
              <a:t>Olle besöker goteborg.se vid tre tillfällen under maj – 5, 9 och 18 maj.</a:t>
            </a:r>
          </a:p>
          <a:p>
            <a:pPr>
              <a:spcAft>
                <a:spcPts val="1200"/>
              </a:spcAft>
              <a:buNone/>
            </a:pPr>
            <a:r>
              <a:rPr lang="sv-SE" sz="1600" dirty="0" smtClean="0"/>
              <a:t>I </a:t>
            </a:r>
            <a:r>
              <a:rPr lang="sv-SE" sz="1600" dirty="0" err="1" smtClean="0"/>
              <a:t>Analytics</a:t>
            </a:r>
            <a:r>
              <a:rPr lang="sv-SE" sz="1600" dirty="0" smtClean="0"/>
              <a:t> väljer vi datumintervallen 7-27 maj.</a:t>
            </a:r>
          </a:p>
          <a:p>
            <a:pPr>
              <a:spcAft>
                <a:spcPts val="1200"/>
              </a:spcAft>
              <a:buNone/>
            </a:pPr>
            <a:r>
              <a:rPr lang="sv-SE" sz="1600" dirty="0" err="1" smtClean="0"/>
              <a:t>Analytics</a:t>
            </a:r>
            <a:r>
              <a:rPr lang="sv-SE" sz="1600" dirty="0" smtClean="0"/>
              <a:t> räknar inte besöket 5 maj eftersom det är utanför den valda datumintervallen.</a:t>
            </a:r>
          </a:p>
          <a:p>
            <a:pPr>
              <a:spcAft>
                <a:spcPts val="1200"/>
              </a:spcAft>
              <a:buNone/>
            </a:pPr>
            <a:r>
              <a:rPr lang="sv-SE" sz="1600" dirty="0" smtClean="0"/>
              <a:t>Vid besöket 9 maj räknas Olle som en unik besökare eftersom det är hans</a:t>
            </a:r>
            <a:br>
              <a:rPr lang="sv-SE" sz="1600" dirty="0" smtClean="0"/>
            </a:br>
            <a:r>
              <a:rPr lang="sv-SE" sz="1600" dirty="0" smtClean="0"/>
              <a:t>första besök under datumintervallen.</a:t>
            </a:r>
          </a:p>
          <a:p>
            <a:pPr>
              <a:spcAft>
                <a:spcPts val="1200"/>
              </a:spcAft>
              <a:buNone/>
            </a:pPr>
            <a:r>
              <a:rPr lang="sv-SE" sz="1600" dirty="0" smtClean="0"/>
              <a:t>Besöket 18 maj räknas Olle inte som en unik besökare eftersom han redan besökt goteborg.se den 9 maj.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14" name="textruta 13"/>
          <p:cNvSpPr txBox="1"/>
          <p:nvPr/>
        </p:nvSpPr>
        <p:spPr>
          <a:xfrm>
            <a:off x="6264258" y="3682785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sv-SE" sz="4400" dirty="0" smtClean="0">
                <a:solidFill>
                  <a:srgbClr val="00B050"/>
                </a:solidFill>
              </a:rPr>
              <a:t> </a:t>
            </a:r>
            <a:endParaRPr lang="sv-SE" sz="4400" dirty="0">
              <a:solidFill>
                <a:srgbClr val="00B050"/>
              </a:solidFill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7890214" y="3391215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 smtClean="0">
                <a:solidFill>
                  <a:srgbClr val="FF0000"/>
                </a:solidFill>
                <a:latin typeface="Wingdings 2" pitchFamily="18" charset="2"/>
              </a:rPr>
              <a:t>X</a:t>
            </a:r>
            <a:endParaRPr lang="sv-SE" sz="4000" b="1" dirty="0">
              <a:solidFill>
                <a:srgbClr val="FF0000"/>
              </a:solidFill>
              <a:latin typeface="Wingdings 2" pitchFamily="18" charset="2"/>
            </a:endParaRPr>
          </a:p>
        </p:txBody>
      </p:sp>
      <p:sp>
        <p:nvSpPr>
          <p:cNvPr id="16" name="textruta 15"/>
          <p:cNvSpPr txBox="1"/>
          <p:nvPr/>
        </p:nvSpPr>
        <p:spPr>
          <a:xfrm>
            <a:off x="7325702" y="3997507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 smtClean="0">
                <a:solidFill>
                  <a:srgbClr val="FF0000"/>
                </a:solidFill>
                <a:latin typeface="Wingdings 2" pitchFamily="18" charset="2"/>
              </a:rPr>
              <a:t>X</a:t>
            </a:r>
            <a:endParaRPr lang="sv-SE" sz="4000" b="1" dirty="0">
              <a:solidFill>
                <a:srgbClr val="FF0000"/>
              </a:solidFill>
              <a:latin typeface="Wingdings 2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0" grpId="1" animBg="1"/>
      <p:bldP spid="11" grpId="0" animBg="1"/>
      <p:bldP spid="12" grpId="0" animBg="1"/>
      <p:bldP spid="12" grpId="1" animBg="1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Besök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90600" y="1340768"/>
            <a:ext cx="8153400" cy="4005262"/>
          </a:xfrm>
        </p:spPr>
        <p:txBody>
          <a:bodyPr/>
          <a:lstStyle/>
          <a:p>
            <a:pPr>
              <a:buNone/>
            </a:pPr>
            <a:r>
              <a:rPr lang="sv-SE" dirty="0" smtClean="0"/>
              <a:t>Besök = antalet enskilda besök som påbörjats på webbplatsen. Efter 30 minuters inaktivitet räknas fortsatta aktiviteter som ett nytt besök.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64E0-7CA0-4AD0-A451-FBACFEB1AA88}" type="datetime4">
              <a:rPr lang="sv-SE" smtClean="0"/>
              <a:pPr/>
              <a:t>26 september 2013</a:t>
            </a:fld>
            <a:endParaRPr lang="sv-SE"/>
          </a:p>
        </p:txBody>
      </p:sp>
      <p:sp>
        <p:nvSpPr>
          <p:cNvPr id="5" name="textruta 4"/>
          <p:cNvSpPr txBox="1"/>
          <p:nvPr/>
        </p:nvSpPr>
        <p:spPr>
          <a:xfrm>
            <a:off x="992560" y="2204864"/>
            <a:ext cx="403244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None/>
            </a:pPr>
            <a:r>
              <a:rPr lang="sv-SE" sz="1600" b="1" dirty="0" smtClean="0"/>
              <a:t>Exempel: </a:t>
            </a:r>
            <a:r>
              <a:rPr lang="sv-SE" sz="1600" dirty="0" smtClean="0"/>
              <a:t>Lotta besöker goteborg.se kl. 11.15. </a:t>
            </a:r>
          </a:p>
          <a:p>
            <a:pPr>
              <a:spcAft>
                <a:spcPts val="1200"/>
              </a:spcAft>
              <a:buNone/>
            </a:pPr>
            <a:endParaRPr lang="sv-SE" sz="1600" dirty="0" smtClean="0"/>
          </a:p>
          <a:p>
            <a:pPr>
              <a:spcAft>
                <a:spcPts val="1200"/>
              </a:spcAft>
              <a:buNone/>
            </a:pPr>
            <a:r>
              <a:rPr lang="sv-SE" sz="1600" dirty="0" smtClean="0"/>
              <a:t>Hon gör sitt sista ”klick” på goteborg.se kl. 11.30, sedan går hon på lunch.</a:t>
            </a:r>
          </a:p>
          <a:p>
            <a:pPr>
              <a:spcAft>
                <a:spcPts val="1200"/>
              </a:spcAft>
              <a:buNone/>
            </a:pPr>
            <a:endParaRPr lang="sv-SE" sz="1600" dirty="0" smtClean="0"/>
          </a:p>
          <a:p>
            <a:pPr>
              <a:spcAft>
                <a:spcPts val="1200"/>
              </a:spcAft>
              <a:buNone/>
            </a:pPr>
            <a:r>
              <a:rPr lang="sv-SE" sz="1600" dirty="0" smtClean="0"/>
              <a:t>Om hon kommer tillbaka kl. 11.59 så räknas hennes fortsatta aktivitet till det redan påbörjade besöket eftersom hon varit inaktiv mindre än 30 minuter.</a:t>
            </a:r>
          </a:p>
          <a:p>
            <a:pPr>
              <a:spcAft>
                <a:spcPts val="1200"/>
              </a:spcAft>
              <a:buNone/>
            </a:pPr>
            <a:r>
              <a:rPr lang="sv-SE" sz="1600" dirty="0" smtClean="0"/>
              <a:t>Kommer hon däremot tillbaka kl. 12.01 så räknar </a:t>
            </a:r>
            <a:r>
              <a:rPr lang="sv-SE" sz="1600" dirty="0" err="1" smtClean="0"/>
              <a:t>Analytics</a:t>
            </a:r>
            <a:r>
              <a:rPr lang="sv-SE" sz="1600" dirty="0" smtClean="0"/>
              <a:t> det hela som ett nytt besök.</a:t>
            </a:r>
            <a:endParaRPr lang="sv-SE" dirty="0"/>
          </a:p>
        </p:txBody>
      </p:sp>
      <p:pic>
        <p:nvPicPr>
          <p:cNvPr id="6" name="Bildobjekt 5" descr="004326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19653" y="4663405"/>
            <a:ext cx="1285875" cy="1285875"/>
          </a:xfrm>
          <a:prstGeom prst="rect">
            <a:avLst/>
          </a:prstGeom>
        </p:spPr>
      </p:pic>
      <p:sp>
        <p:nvSpPr>
          <p:cNvPr id="11" name="textruta 10"/>
          <p:cNvSpPr txBox="1"/>
          <p:nvPr/>
        </p:nvSpPr>
        <p:spPr>
          <a:xfrm>
            <a:off x="6393160" y="2348334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>
                <a:cs typeface="Calibri" pitchFamily="34" charset="0"/>
              </a:rPr>
              <a:t>Google </a:t>
            </a:r>
            <a:r>
              <a:rPr lang="sv-SE" sz="1600" dirty="0" err="1" smtClean="0">
                <a:cs typeface="Calibri" pitchFamily="34" charset="0"/>
              </a:rPr>
              <a:t>analytics</a:t>
            </a:r>
            <a:r>
              <a:rPr lang="sv-SE" sz="1600" dirty="0" smtClean="0">
                <a:cs typeface="Calibri" pitchFamily="34" charset="0"/>
              </a:rPr>
              <a:t> har registrerat totalt </a:t>
            </a:r>
            <a:r>
              <a:rPr lang="sv-SE" sz="1600" b="1" dirty="0" smtClean="0">
                <a:cs typeface="Calibri" pitchFamily="34" charset="0"/>
              </a:rPr>
              <a:t>1</a:t>
            </a:r>
            <a:r>
              <a:rPr lang="sv-SE" sz="1600" dirty="0" smtClean="0">
                <a:cs typeface="Calibri" pitchFamily="34" charset="0"/>
              </a:rPr>
              <a:t> besök</a:t>
            </a:r>
            <a:endParaRPr lang="sv-SE" sz="1600" dirty="0">
              <a:cs typeface="Calibri" pitchFamily="34" charset="0"/>
            </a:endParaRPr>
          </a:p>
        </p:txBody>
      </p:sp>
      <p:grpSp>
        <p:nvGrpSpPr>
          <p:cNvPr id="12" name="Grupp 11"/>
          <p:cNvGrpSpPr/>
          <p:nvPr/>
        </p:nvGrpSpPr>
        <p:grpSpPr>
          <a:xfrm>
            <a:off x="5169024" y="3230415"/>
            <a:ext cx="1152128" cy="504056"/>
            <a:chOff x="5889104" y="2492896"/>
            <a:chExt cx="1152128" cy="504056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3" name="Rektangel med rundade hörn 12"/>
            <p:cNvSpPr/>
            <p:nvPr/>
          </p:nvSpPr>
          <p:spPr bwMode="auto">
            <a:xfrm>
              <a:off x="5889104" y="2492896"/>
              <a:ext cx="1152128" cy="504056"/>
            </a:xfrm>
            <a:prstGeom prst="roundRect">
              <a:avLst/>
            </a:prstGeom>
            <a:ln>
              <a:solidFill>
                <a:schemeClr val="bg2">
                  <a:lumMod val="75000"/>
                </a:schemeClr>
              </a:solidFill>
              <a:headEnd type="none" w="med" len="med"/>
              <a:tailEnd type="none" w="med" len="med"/>
            </a:ln>
            <a:scene3d>
              <a:camera prst="isometricOffAxis2Left"/>
              <a:lightRig rig="balanced" dir="t"/>
            </a:scene3d>
            <a:sp3d z="38100" extrusionH="76200" prstMaterial="plastic">
              <a:extrusionClr>
                <a:schemeClr val="bg1">
                  <a:lumMod val="75000"/>
                </a:schemeClr>
              </a:extrusion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4" name="textruta 13"/>
            <p:cNvSpPr txBox="1"/>
            <p:nvPr/>
          </p:nvSpPr>
          <p:spPr>
            <a:xfrm>
              <a:off x="5983783" y="2508010"/>
              <a:ext cx="936104" cy="461665"/>
            </a:xfrm>
            <a:prstGeom prst="rect">
              <a:avLst/>
            </a:prstGeom>
            <a:noFill/>
            <a:scene3d>
              <a:camera prst="isometricOffAxis2Left"/>
              <a:lightRig rig="threePt" dir="t"/>
            </a:scene3d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>
                <a:bevelT w="12700" h="38100"/>
              </a:sp3d>
            </a:bodyPr>
            <a:lstStyle/>
            <a:p>
              <a:pPr algn="ctr"/>
              <a:r>
                <a:rPr lang="sv-SE" b="1" dirty="0" smtClean="0">
                  <a:solidFill>
                    <a:srgbClr val="FF0000"/>
                  </a:solidFill>
                  <a:effectLst>
                    <a:outerShdw blurRad="50800" dist="50800" dir="5400000" sx="1000" sy="1000" algn="ctr" rotWithShape="0">
                      <a:srgbClr val="000000">
                        <a:alpha val="43137"/>
                      </a:srgbClr>
                    </a:outerShdw>
                  </a:effectLst>
                </a:rPr>
                <a:t>11:30</a:t>
              </a:r>
            </a:p>
          </p:txBody>
        </p:sp>
      </p:grpSp>
      <p:sp>
        <p:nvSpPr>
          <p:cNvPr id="15" name="textruta 14"/>
          <p:cNvSpPr txBox="1"/>
          <p:nvPr/>
        </p:nvSpPr>
        <p:spPr>
          <a:xfrm>
            <a:off x="6393160" y="3274532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>
                <a:cs typeface="Calibri" pitchFamily="34" charset="0"/>
              </a:rPr>
              <a:t>Google </a:t>
            </a:r>
            <a:r>
              <a:rPr lang="sv-SE" sz="1600" dirty="0" err="1" smtClean="0">
                <a:cs typeface="Calibri" pitchFamily="34" charset="0"/>
              </a:rPr>
              <a:t>analytics</a:t>
            </a:r>
            <a:r>
              <a:rPr lang="sv-SE" sz="1600" dirty="0" smtClean="0">
                <a:cs typeface="Calibri" pitchFamily="34" charset="0"/>
              </a:rPr>
              <a:t> har registrerat totalt </a:t>
            </a:r>
            <a:r>
              <a:rPr lang="sv-SE" sz="1600" b="1" dirty="0" smtClean="0">
                <a:cs typeface="Calibri" pitchFamily="34" charset="0"/>
              </a:rPr>
              <a:t>1</a:t>
            </a:r>
            <a:r>
              <a:rPr lang="sv-SE" sz="1600" dirty="0" smtClean="0">
                <a:cs typeface="Calibri" pitchFamily="34" charset="0"/>
              </a:rPr>
              <a:t> besök</a:t>
            </a:r>
            <a:endParaRPr lang="sv-SE" sz="1600" dirty="0">
              <a:cs typeface="Calibri" pitchFamily="34" charset="0"/>
            </a:endParaRPr>
          </a:p>
        </p:txBody>
      </p:sp>
      <p:grpSp>
        <p:nvGrpSpPr>
          <p:cNvPr id="16" name="Grupp 15"/>
          <p:cNvGrpSpPr/>
          <p:nvPr/>
        </p:nvGrpSpPr>
        <p:grpSpPr>
          <a:xfrm>
            <a:off x="5169024" y="4238527"/>
            <a:ext cx="1152128" cy="504056"/>
            <a:chOff x="5889104" y="2492896"/>
            <a:chExt cx="1152128" cy="504056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7" name="Rektangel med rundade hörn 16"/>
            <p:cNvSpPr/>
            <p:nvPr/>
          </p:nvSpPr>
          <p:spPr bwMode="auto">
            <a:xfrm>
              <a:off x="5889104" y="2492896"/>
              <a:ext cx="1152128" cy="504056"/>
            </a:xfrm>
            <a:prstGeom prst="roundRect">
              <a:avLst/>
            </a:prstGeom>
            <a:ln>
              <a:solidFill>
                <a:schemeClr val="bg2">
                  <a:lumMod val="75000"/>
                </a:schemeClr>
              </a:solidFill>
              <a:headEnd type="none" w="med" len="med"/>
              <a:tailEnd type="none" w="med" len="med"/>
            </a:ln>
            <a:scene3d>
              <a:camera prst="isometricOffAxis2Left"/>
              <a:lightRig rig="balanced" dir="t"/>
            </a:scene3d>
            <a:sp3d z="38100" extrusionH="76200" prstMaterial="plastic">
              <a:extrusionClr>
                <a:schemeClr val="bg1">
                  <a:lumMod val="75000"/>
                </a:schemeClr>
              </a:extrusion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8" name="textruta 17"/>
            <p:cNvSpPr txBox="1"/>
            <p:nvPr/>
          </p:nvSpPr>
          <p:spPr>
            <a:xfrm>
              <a:off x="5983783" y="2508010"/>
              <a:ext cx="936104" cy="461665"/>
            </a:xfrm>
            <a:prstGeom prst="rect">
              <a:avLst/>
            </a:prstGeom>
            <a:noFill/>
            <a:scene3d>
              <a:camera prst="isometricOffAxis2Left"/>
              <a:lightRig rig="threePt" dir="t"/>
            </a:scene3d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>
                <a:bevelT w="12700" h="38100"/>
              </a:sp3d>
            </a:bodyPr>
            <a:lstStyle/>
            <a:p>
              <a:pPr algn="ctr"/>
              <a:r>
                <a:rPr lang="sv-SE" b="1" dirty="0" smtClean="0">
                  <a:solidFill>
                    <a:srgbClr val="FF0000"/>
                  </a:solidFill>
                  <a:effectLst>
                    <a:outerShdw blurRad="50800" dist="50800" dir="5400000" sx="1000" sy="1000" algn="ctr" rotWithShape="0">
                      <a:srgbClr val="000000">
                        <a:alpha val="43137"/>
                      </a:srgbClr>
                    </a:outerShdw>
                  </a:effectLst>
                </a:rPr>
                <a:t>11:59</a:t>
              </a:r>
            </a:p>
          </p:txBody>
        </p:sp>
      </p:grpSp>
      <p:sp>
        <p:nvSpPr>
          <p:cNvPr id="19" name="textruta 18"/>
          <p:cNvSpPr txBox="1"/>
          <p:nvPr/>
        </p:nvSpPr>
        <p:spPr>
          <a:xfrm>
            <a:off x="6393160" y="4284385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>
                <a:cs typeface="Calibri" pitchFamily="34" charset="0"/>
              </a:rPr>
              <a:t>Google </a:t>
            </a:r>
            <a:r>
              <a:rPr lang="sv-SE" sz="1600" dirty="0" err="1" smtClean="0">
                <a:cs typeface="Calibri" pitchFamily="34" charset="0"/>
              </a:rPr>
              <a:t>analytics</a:t>
            </a:r>
            <a:r>
              <a:rPr lang="sv-SE" sz="1600" dirty="0" smtClean="0">
                <a:cs typeface="Calibri" pitchFamily="34" charset="0"/>
              </a:rPr>
              <a:t> har registrerat totalt </a:t>
            </a:r>
            <a:r>
              <a:rPr lang="sv-SE" sz="1600" b="1" dirty="0" smtClean="0">
                <a:cs typeface="Calibri" pitchFamily="34" charset="0"/>
              </a:rPr>
              <a:t>1</a:t>
            </a:r>
            <a:r>
              <a:rPr lang="sv-SE" sz="1600" dirty="0" smtClean="0">
                <a:cs typeface="Calibri" pitchFamily="34" charset="0"/>
              </a:rPr>
              <a:t> besök</a:t>
            </a:r>
            <a:endParaRPr lang="sv-SE" sz="1600" dirty="0">
              <a:cs typeface="Calibri" pitchFamily="34" charset="0"/>
            </a:endParaRPr>
          </a:p>
        </p:txBody>
      </p:sp>
      <p:grpSp>
        <p:nvGrpSpPr>
          <p:cNvPr id="20" name="Grupp 19"/>
          <p:cNvGrpSpPr/>
          <p:nvPr/>
        </p:nvGrpSpPr>
        <p:grpSpPr>
          <a:xfrm>
            <a:off x="5169024" y="5300662"/>
            <a:ext cx="1152128" cy="504056"/>
            <a:chOff x="5889104" y="2492896"/>
            <a:chExt cx="1152128" cy="504056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21" name="Rektangel med rundade hörn 20"/>
            <p:cNvSpPr/>
            <p:nvPr/>
          </p:nvSpPr>
          <p:spPr bwMode="auto">
            <a:xfrm>
              <a:off x="5889104" y="2492896"/>
              <a:ext cx="1152128" cy="504056"/>
            </a:xfrm>
            <a:prstGeom prst="roundRect">
              <a:avLst/>
            </a:prstGeom>
            <a:ln>
              <a:solidFill>
                <a:schemeClr val="bg2">
                  <a:lumMod val="75000"/>
                </a:schemeClr>
              </a:solidFill>
              <a:headEnd type="none" w="med" len="med"/>
              <a:tailEnd type="none" w="med" len="med"/>
            </a:ln>
            <a:scene3d>
              <a:camera prst="isometricOffAxis2Left"/>
              <a:lightRig rig="balanced" dir="t"/>
            </a:scene3d>
            <a:sp3d z="38100" extrusionH="76200" prstMaterial="plastic">
              <a:extrusionClr>
                <a:schemeClr val="bg1">
                  <a:lumMod val="75000"/>
                </a:schemeClr>
              </a:extrusion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22" name="textruta 21"/>
            <p:cNvSpPr txBox="1"/>
            <p:nvPr/>
          </p:nvSpPr>
          <p:spPr>
            <a:xfrm>
              <a:off x="5983783" y="2508010"/>
              <a:ext cx="936104" cy="461665"/>
            </a:xfrm>
            <a:prstGeom prst="rect">
              <a:avLst/>
            </a:prstGeom>
            <a:noFill/>
            <a:scene3d>
              <a:camera prst="isometricOffAxis2Left"/>
              <a:lightRig rig="threePt" dir="t"/>
            </a:scene3d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>
                <a:bevelT w="12700" h="38100"/>
              </a:sp3d>
            </a:bodyPr>
            <a:lstStyle/>
            <a:p>
              <a:pPr algn="ctr"/>
              <a:r>
                <a:rPr lang="sv-SE" b="1" dirty="0" smtClean="0">
                  <a:solidFill>
                    <a:srgbClr val="FF0000"/>
                  </a:solidFill>
                  <a:effectLst>
                    <a:outerShdw blurRad="50800" dist="50800" dir="5400000" sx="1000" sy="1000" algn="ctr" rotWithShape="0">
                      <a:srgbClr val="000000">
                        <a:alpha val="43137"/>
                      </a:srgbClr>
                    </a:outerShdw>
                  </a:effectLst>
                </a:rPr>
                <a:t>12:01</a:t>
              </a:r>
            </a:p>
          </p:txBody>
        </p:sp>
      </p:grpSp>
      <p:sp>
        <p:nvSpPr>
          <p:cNvPr id="23" name="textruta 22"/>
          <p:cNvSpPr txBox="1"/>
          <p:nvPr/>
        </p:nvSpPr>
        <p:spPr>
          <a:xfrm>
            <a:off x="6393160" y="5364505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>
                <a:cs typeface="Calibri" pitchFamily="34" charset="0"/>
              </a:rPr>
              <a:t>Google </a:t>
            </a:r>
            <a:r>
              <a:rPr lang="sv-SE" sz="1600" dirty="0" err="1" smtClean="0">
                <a:cs typeface="Calibri" pitchFamily="34" charset="0"/>
              </a:rPr>
              <a:t>analytics</a:t>
            </a:r>
            <a:r>
              <a:rPr lang="sv-SE" sz="1600" dirty="0" smtClean="0">
                <a:cs typeface="Calibri" pitchFamily="34" charset="0"/>
              </a:rPr>
              <a:t> har registrerat totalt  </a:t>
            </a:r>
            <a:r>
              <a:rPr lang="sv-SE" sz="1600" b="1" dirty="0" smtClean="0">
                <a:cs typeface="Calibri" pitchFamily="34" charset="0"/>
              </a:rPr>
              <a:t>2</a:t>
            </a:r>
            <a:r>
              <a:rPr lang="sv-SE" sz="1600" dirty="0" smtClean="0">
                <a:cs typeface="Calibri" pitchFamily="34" charset="0"/>
              </a:rPr>
              <a:t> besök</a:t>
            </a:r>
            <a:endParaRPr lang="sv-SE" sz="1600" dirty="0">
              <a:cs typeface="Calibri" pitchFamily="34" charset="0"/>
            </a:endParaRPr>
          </a:p>
        </p:txBody>
      </p:sp>
      <p:grpSp>
        <p:nvGrpSpPr>
          <p:cNvPr id="24" name="Grupp 23"/>
          <p:cNvGrpSpPr/>
          <p:nvPr/>
        </p:nvGrpSpPr>
        <p:grpSpPr>
          <a:xfrm>
            <a:off x="5169024" y="2348880"/>
            <a:ext cx="1152128" cy="504056"/>
            <a:chOff x="5889104" y="2492896"/>
            <a:chExt cx="1152128" cy="504056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25" name="Rektangel med rundade hörn 24"/>
            <p:cNvSpPr/>
            <p:nvPr/>
          </p:nvSpPr>
          <p:spPr bwMode="auto">
            <a:xfrm>
              <a:off x="5889104" y="2492896"/>
              <a:ext cx="1152128" cy="504056"/>
            </a:xfrm>
            <a:prstGeom prst="roundRect">
              <a:avLst/>
            </a:prstGeom>
            <a:ln>
              <a:solidFill>
                <a:schemeClr val="bg2">
                  <a:lumMod val="75000"/>
                </a:schemeClr>
              </a:solidFill>
              <a:headEnd type="none" w="med" len="med"/>
              <a:tailEnd type="none" w="med" len="med"/>
            </a:ln>
            <a:scene3d>
              <a:camera prst="isometricOffAxis2Left"/>
              <a:lightRig rig="balanced" dir="t"/>
            </a:scene3d>
            <a:sp3d z="38100" extrusionH="76200" prstMaterial="plastic">
              <a:extrusionClr>
                <a:schemeClr val="bg1">
                  <a:lumMod val="75000"/>
                </a:schemeClr>
              </a:extrusion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26" name="textruta 25"/>
            <p:cNvSpPr txBox="1"/>
            <p:nvPr/>
          </p:nvSpPr>
          <p:spPr>
            <a:xfrm>
              <a:off x="5983783" y="2508010"/>
              <a:ext cx="936104" cy="461665"/>
            </a:xfrm>
            <a:prstGeom prst="rect">
              <a:avLst/>
            </a:prstGeom>
            <a:noFill/>
            <a:scene3d>
              <a:camera prst="isometricOffAxis2Left"/>
              <a:lightRig rig="threePt" dir="t"/>
            </a:scene3d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>
                <a:bevelT w="12700" h="38100"/>
              </a:sp3d>
            </a:bodyPr>
            <a:lstStyle/>
            <a:p>
              <a:pPr algn="ctr"/>
              <a:r>
                <a:rPr lang="sv-SE" b="1" dirty="0" smtClean="0">
                  <a:solidFill>
                    <a:srgbClr val="FF0000"/>
                  </a:solidFill>
                  <a:effectLst>
                    <a:outerShdw blurRad="50800" dist="50800" dir="5400000" sx="1000" sy="1000" algn="ctr" rotWithShape="0">
                      <a:srgbClr val="000000">
                        <a:alpha val="43137"/>
                      </a:srgbClr>
                    </a:outerShdw>
                  </a:effectLst>
                </a:rPr>
                <a:t>11:15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9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Besök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90600" y="1340768"/>
            <a:ext cx="8153400" cy="4005262"/>
          </a:xfrm>
        </p:spPr>
        <p:txBody>
          <a:bodyPr/>
          <a:lstStyle/>
          <a:p>
            <a:pPr>
              <a:buNone/>
            </a:pPr>
            <a:r>
              <a:rPr lang="sv-SE" dirty="0" smtClean="0"/>
              <a:t>Besök = antalet enskilda besök som påbörjats på webbplatsen. Efter 30 minuters inaktivitet räknas fortsatta aktiviteter som ett nytt besök.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64E0-7CA0-4AD0-A451-FBACFEB1AA88}" type="datetime4">
              <a:rPr lang="sv-SE" smtClean="0"/>
              <a:pPr/>
              <a:t>26 september 2013</a:t>
            </a:fld>
            <a:endParaRPr lang="sv-SE"/>
          </a:p>
        </p:txBody>
      </p:sp>
      <p:sp>
        <p:nvSpPr>
          <p:cNvPr id="5" name="textruta 4"/>
          <p:cNvSpPr txBox="1"/>
          <p:nvPr/>
        </p:nvSpPr>
        <p:spPr>
          <a:xfrm>
            <a:off x="416496" y="2545159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None/>
            </a:pPr>
            <a:r>
              <a:rPr lang="sv-SE" sz="1600" b="1" dirty="0" smtClean="0"/>
              <a:t>Exempel: </a:t>
            </a:r>
            <a:r>
              <a:rPr lang="sv-SE" sz="1600" dirty="0" smtClean="0"/>
              <a:t>Lotta besöker goteborg.se kl. 11.15. 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416496" y="4528865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dirty="0" smtClean="0">
                <a:cs typeface="Calibri" pitchFamily="34" charset="0"/>
              </a:rPr>
              <a:t>Totalt </a:t>
            </a:r>
            <a:r>
              <a:rPr lang="sv-SE" sz="1600" b="1" dirty="0" smtClean="0">
                <a:cs typeface="Calibri" pitchFamily="34" charset="0"/>
              </a:rPr>
              <a:t>1</a:t>
            </a:r>
            <a:r>
              <a:rPr lang="sv-SE" sz="1600" dirty="0" smtClean="0">
                <a:cs typeface="Calibri" pitchFamily="34" charset="0"/>
              </a:rPr>
              <a:t> besök</a:t>
            </a:r>
            <a:endParaRPr lang="sv-SE" sz="1600" dirty="0">
              <a:cs typeface="Calibri" pitchFamily="34" charset="0"/>
            </a:endParaRPr>
          </a:p>
        </p:txBody>
      </p:sp>
      <p:grpSp>
        <p:nvGrpSpPr>
          <p:cNvPr id="7" name="Grupp 11"/>
          <p:cNvGrpSpPr/>
          <p:nvPr/>
        </p:nvGrpSpPr>
        <p:grpSpPr>
          <a:xfrm>
            <a:off x="3296816" y="3913311"/>
            <a:ext cx="1152128" cy="504056"/>
            <a:chOff x="5889104" y="2492896"/>
            <a:chExt cx="1152128" cy="504056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3" name="Rektangel med rundade hörn 12"/>
            <p:cNvSpPr/>
            <p:nvPr/>
          </p:nvSpPr>
          <p:spPr bwMode="auto">
            <a:xfrm>
              <a:off x="5889104" y="2492896"/>
              <a:ext cx="1152128" cy="504056"/>
            </a:xfrm>
            <a:prstGeom prst="roundRect">
              <a:avLst/>
            </a:prstGeom>
            <a:ln>
              <a:solidFill>
                <a:schemeClr val="bg2">
                  <a:lumMod val="75000"/>
                </a:schemeClr>
              </a:solidFill>
              <a:headEnd type="none" w="med" len="med"/>
              <a:tailEnd type="none" w="med" len="med"/>
            </a:ln>
            <a:scene3d>
              <a:camera prst="isometricOffAxis2Left"/>
              <a:lightRig rig="balanced" dir="t"/>
            </a:scene3d>
            <a:sp3d z="38100" extrusionH="76200" prstMaterial="plastic">
              <a:extrusionClr>
                <a:schemeClr val="bg1">
                  <a:lumMod val="75000"/>
                </a:schemeClr>
              </a:extrusion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4" name="textruta 13"/>
            <p:cNvSpPr txBox="1"/>
            <p:nvPr/>
          </p:nvSpPr>
          <p:spPr>
            <a:xfrm>
              <a:off x="5983783" y="2508010"/>
              <a:ext cx="936104" cy="461665"/>
            </a:xfrm>
            <a:prstGeom prst="rect">
              <a:avLst/>
            </a:prstGeom>
            <a:noFill/>
            <a:scene3d>
              <a:camera prst="isometricOffAxis2Left"/>
              <a:lightRig rig="threePt" dir="t"/>
            </a:scene3d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>
                <a:bevelT w="12700" h="38100"/>
              </a:sp3d>
            </a:bodyPr>
            <a:lstStyle/>
            <a:p>
              <a:pPr algn="ctr"/>
              <a:r>
                <a:rPr lang="sv-SE" b="1" dirty="0" smtClean="0">
                  <a:solidFill>
                    <a:srgbClr val="FF0000"/>
                  </a:solidFill>
                  <a:effectLst>
                    <a:outerShdw blurRad="50800" dist="50800" dir="5400000" sx="1000" sy="1000" algn="ctr" rotWithShape="0">
                      <a:srgbClr val="000000">
                        <a:alpha val="43137"/>
                      </a:srgbClr>
                    </a:outerShdw>
                  </a:effectLst>
                </a:rPr>
                <a:t>11:30</a:t>
              </a:r>
            </a:p>
          </p:txBody>
        </p:sp>
      </p:grpSp>
      <p:grpSp>
        <p:nvGrpSpPr>
          <p:cNvPr id="8" name="Grupp 15"/>
          <p:cNvGrpSpPr/>
          <p:nvPr/>
        </p:nvGrpSpPr>
        <p:grpSpPr>
          <a:xfrm>
            <a:off x="6321152" y="2977207"/>
            <a:ext cx="1152128" cy="504056"/>
            <a:chOff x="5889104" y="2492896"/>
            <a:chExt cx="1152128" cy="504056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7" name="Rektangel med rundade hörn 16"/>
            <p:cNvSpPr/>
            <p:nvPr/>
          </p:nvSpPr>
          <p:spPr bwMode="auto">
            <a:xfrm>
              <a:off x="5889104" y="2492896"/>
              <a:ext cx="1152128" cy="504056"/>
            </a:xfrm>
            <a:prstGeom prst="roundRect">
              <a:avLst/>
            </a:prstGeom>
            <a:ln>
              <a:solidFill>
                <a:schemeClr val="bg2">
                  <a:lumMod val="75000"/>
                </a:schemeClr>
              </a:solidFill>
              <a:headEnd type="none" w="med" len="med"/>
              <a:tailEnd type="none" w="med" len="med"/>
            </a:ln>
            <a:scene3d>
              <a:camera prst="isometricOffAxis2Left"/>
              <a:lightRig rig="balanced" dir="t"/>
            </a:scene3d>
            <a:sp3d z="38100" extrusionH="76200" prstMaterial="plastic">
              <a:extrusionClr>
                <a:schemeClr val="bg1">
                  <a:lumMod val="75000"/>
                </a:schemeClr>
              </a:extrusion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8" name="textruta 17"/>
            <p:cNvSpPr txBox="1"/>
            <p:nvPr/>
          </p:nvSpPr>
          <p:spPr>
            <a:xfrm>
              <a:off x="5983783" y="2508010"/>
              <a:ext cx="936104" cy="461665"/>
            </a:xfrm>
            <a:prstGeom prst="rect">
              <a:avLst/>
            </a:prstGeom>
            <a:noFill/>
            <a:scene3d>
              <a:camera prst="isometricOffAxis2Left"/>
              <a:lightRig rig="threePt" dir="t"/>
            </a:scene3d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>
                <a:bevelT w="12700" h="38100"/>
              </a:sp3d>
            </a:bodyPr>
            <a:lstStyle/>
            <a:p>
              <a:pPr algn="ctr"/>
              <a:r>
                <a:rPr lang="sv-SE" b="1" dirty="0" smtClean="0">
                  <a:solidFill>
                    <a:srgbClr val="FF0000"/>
                  </a:solidFill>
                  <a:effectLst>
                    <a:outerShdw blurRad="50800" dist="50800" dir="5400000" sx="1000" sy="1000" algn="ctr" rotWithShape="0">
                      <a:srgbClr val="000000">
                        <a:alpha val="43137"/>
                      </a:srgbClr>
                    </a:outerShdw>
                  </a:effectLst>
                </a:rPr>
                <a:t>11:59</a:t>
              </a:r>
            </a:p>
          </p:txBody>
        </p:sp>
      </p:grpSp>
      <p:grpSp>
        <p:nvGrpSpPr>
          <p:cNvPr id="9" name="Grupp 19"/>
          <p:cNvGrpSpPr/>
          <p:nvPr/>
        </p:nvGrpSpPr>
        <p:grpSpPr>
          <a:xfrm>
            <a:off x="6321152" y="5209455"/>
            <a:ext cx="1152128" cy="504056"/>
            <a:chOff x="5889104" y="2492896"/>
            <a:chExt cx="1152128" cy="504056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21" name="Rektangel med rundade hörn 20"/>
            <p:cNvSpPr/>
            <p:nvPr/>
          </p:nvSpPr>
          <p:spPr bwMode="auto">
            <a:xfrm>
              <a:off x="5889104" y="2492896"/>
              <a:ext cx="1152128" cy="504056"/>
            </a:xfrm>
            <a:prstGeom prst="roundRect">
              <a:avLst/>
            </a:prstGeom>
            <a:ln>
              <a:solidFill>
                <a:schemeClr val="bg2">
                  <a:lumMod val="75000"/>
                </a:schemeClr>
              </a:solidFill>
              <a:headEnd type="none" w="med" len="med"/>
              <a:tailEnd type="none" w="med" len="med"/>
            </a:ln>
            <a:scene3d>
              <a:camera prst="isometricOffAxis2Left"/>
              <a:lightRig rig="balanced" dir="t"/>
            </a:scene3d>
            <a:sp3d z="38100" extrusionH="76200" prstMaterial="plastic">
              <a:extrusionClr>
                <a:schemeClr val="bg1">
                  <a:lumMod val="75000"/>
                </a:schemeClr>
              </a:extrusion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22" name="textruta 21"/>
            <p:cNvSpPr txBox="1"/>
            <p:nvPr/>
          </p:nvSpPr>
          <p:spPr>
            <a:xfrm>
              <a:off x="5983783" y="2508010"/>
              <a:ext cx="936104" cy="461665"/>
            </a:xfrm>
            <a:prstGeom prst="rect">
              <a:avLst/>
            </a:prstGeom>
            <a:noFill/>
            <a:scene3d>
              <a:camera prst="isometricOffAxis2Left"/>
              <a:lightRig rig="threePt" dir="t"/>
            </a:scene3d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>
                <a:bevelT w="12700" h="38100"/>
              </a:sp3d>
            </a:bodyPr>
            <a:lstStyle/>
            <a:p>
              <a:pPr algn="ctr"/>
              <a:r>
                <a:rPr lang="sv-SE" b="1" dirty="0" smtClean="0">
                  <a:solidFill>
                    <a:srgbClr val="FF0000"/>
                  </a:solidFill>
                  <a:effectLst>
                    <a:outerShdw blurRad="50800" dist="50800" dir="5400000" sx="1000" sy="1000" algn="ctr" rotWithShape="0">
                      <a:srgbClr val="000000">
                        <a:alpha val="43137"/>
                      </a:srgbClr>
                    </a:outerShdw>
                  </a:effectLst>
                </a:rPr>
                <a:t>12:01</a:t>
              </a:r>
            </a:p>
          </p:txBody>
        </p:sp>
      </p:grpSp>
      <p:grpSp>
        <p:nvGrpSpPr>
          <p:cNvPr id="10" name="Grupp 23"/>
          <p:cNvGrpSpPr/>
          <p:nvPr/>
        </p:nvGrpSpPr>
        <p:grpSpPr>
          <a:xfrm>
            <a:off x="560512" y="3913311"/>
            <a:ext cx="1152128" cy="504056"/>
            <a:chOff x="5889104" y="2492896"/>
            <a:chExt cx="1152128" cy="504056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25" name="Rektangel med rundade hörn 24"/>
            <p:cNvSpPr/>
            <p:nvPr/>
          </p:nvSpPr>
          <p:spPr bwMode="auto">
            <a:xfrm>
              <a:off x="5889104" y="2492896"/>
              <a:ext cx="1152128" cy="504056"/>
            </a:xfrm>
            <a:prstGeom prst="roundRect">
              <a:avLst/>
            </a:prstGeom>
            <a:ln>
              <a:solidFill>
                <a:schemeClr val="bg2">
                  <a:lumMod val="75000"/>
                </a:schemeClr>
              </a:solidFill>
              <a:headEnd type="none" w="med" len="med"/>
              <a:tailEnd type="none" w="med" len="med"/>
            </a:ln>
            <a:scene3d>
              <a:camera prst="isometricOffAxis2Left"/>
              <a:lightRig rig="balanced" dir="t"/>
            </a:scene3d>
            <a:sp3d z="38100" extrusionH="76200" prstMaterial="plastic">
              <a:extrusionClr>
                <a:schemeClr val="bg1">
                  <a:lumMod val="75000"/>
                </a:schemeClr>
              </a:extrusion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26" name="textruta 25"/>
            <p:cNvSpPr txBox="1"/>
            <p:nvPr/>
          </p:nvSpPr>
          <p:spPr>
            <a:xfrm>
              <a:off x="5983783" y="2508010"/>
              <a:ext cx="936104" cy="461665"/>
            </a:xfrm>
            <a:prstGeom prst="rect">
              <a:avLst/>
            </a:prstGeom>
            <a:noFill/>
            <a:scene3d>
              <a:camera prst="isometricOffAxis2Left"/>
              <a:lightRig rig="threePt" dir="t"/>
            </a:scene3d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>
                <a:bevelT w="12700" h="38100"/>
              </a:sp3d>
            </a:bodyPr>
            <a:lstStyle/>
            <a:p>
              <a:pPr algn="ctr"/>
              <a:r>
                <a:rPr lang="sv-SE" b="1" dirty="0" smtClean="0">
                  <a:solidFill>
                    <a:srgbClr val="FF0000"/>
                  </a:solidFill>
                  <a:effectLst>
                    <a:outerShdw blurRad="50800" dist="50800" dir="5400000" sx="1000" sy="1000" algn="ctr" rotWithShape="0">
                      <a:srgbClr val="000000">
                        <a:alpha val="43137"/>
                      </a:srgbClr>
                    </a:outerShdw>
                  </a:effectLst>
                </a:rPr>
                <a:t>11:15</a:t>
              </a:r>
            </a:p>
          </p:txBody>
        </p:sp>
      </p:grpSp>
      <p:sp>
        <p:nvSpPr>
          <p:cNvPr id="24" name="textruta 23"/>
          <p:cNvSpPr txBox="1"/>
          <p:nvPr/>
        </p:nvSpPr>
        <p:spPr>
          <a:xfrm>
            <a:off x="3008784" y="2545159"/>
            <a:ext cx="20162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None/>
            </a:pPr>
            <a:r>
              <a:rPr lang="sv-SE" sz="1600" dirty="0" smtClean="0"/>
              <a:t>Hon gör sitt sista ”klick” på goteborg.se kl. 11.30, sedan går hon på lunch.</a:t>
            </a:r>
            <a:endParaRPr lang="sv-SE" dirty="0"/>
          </a:p>
        </p:txBody>
      </p:sp>
      <p:sp>
        <p:nvSpPr>
          <p:cNvPr id="27" name="textruta 26"/>
          <p:cNvSpPr txBox="1"/>
          <p:nvPr/>
        </p:nvSpPr>
        <p:spPr>
          <a:xfrm>
            <a:off x="7617296" y="2276872"/>
            <a:ext cx="20882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None/>
            </a:pPr>
            <a:r>
              <a:rPr lang="sv-SE" sz="1600" dirty="0" smtClean="0"/>
              <a:t>Om hon kommer tillbaka kl. 11.59 så räknas hennes fortsatta aktivitet till det redan påbörjade besöket eftersom hon varit inaktiv mindre än 30 minuter.</a:t>
            </a:r>
            <a:endParaRPr lang="sv-SE" dirty="0"/>
          </a:p>
        </p:txBody>
      </p:sp>
      <p:cxnSp>
        <p:nvCxnSpPr>
          <p:cNvPr id="29" name="Rak pil 28"/>
          <p:cNvCxnSpPr/>
          <p:nvPr/>
        </p:nvCxnSpPr>
        <p:spPr bwMode="auto">
          <a:xfrm>
            <a:off x="1856656" y="4201343"/>
            <a:ext cx="12961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Rak pil 35"/>
          <p:cNvCxnSpPr/>
          <p:nvPr/>
        </p:nvCxnSpPr>
        <p:spPr bwMode="auto">
          <a:xfrm flipV="1">
            <a:off x="4520952" y="3409255"/>
            <a:ext cx="1656184" cy="7920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Rak pil 37"/>
          <p:cNvCxnSpPr/>
          <p:nvPr/>
        </p:nvCxnSpPr>
        <p:spPr bwMode="auto">
          <a:xfrm>
            <a:off x="4520952" y="4201343"/>
            <a:ext cx="1584176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ruta 39"/>
          <p:cNvSpPr txBox="1"/>
          <p:nvPr/>
        </p:nvSpPr>
        <p:spPr>
          <a:xfrm>
            <a:off x="7617296" y="5016078"/>
            <a:ext cx="2047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None/>
            </a:pPr>
            <a:r>
              <a:rPr lang="sv-SE" sz="1600" dirty="0" smtClean="0"/>
              <a:t>Kommer hon däremot tillbaka kl. 12.01 så räknas det hela som ett nytt besök.</a:t>
            </a:r>
            <a:endParaRPr lang="sv-SE" dirty="0"/>
          </a:p>
        </p:txBody>
      </p:sp>
      <p:sp>
        <p:nvSpPr>
          <p:cNvPr id="41" name="textruta 40"/>
          <p:cNvSpPr txBox="1"/>
          <p:nvPr/>
        </p:nvSpPr>
        <p:spPr>
          <a:xfrm>
            <a:off x="3152800" y="4528865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dirty="0" smtClean="0">
                <a:cs typeface="Calibri" pitchFamily="34" charset="0"/>
              </a:rPr>
              <a:t>Totalt </a:t>
            </a:r>
            <a:r>
              <a:rPr lang="sv-SE" sz="1600" b="1" dirty="0" smtClean="0">
                <a:cs typeface="Calibri" pitchFamily="34" charset="0"/>
              </a:rPr>
              <a:t>1</a:t>
            </a:r>
            <a:r>
              <a:rPr lang="sv-SE" sz="1600" dirty="0" smtClean="0">
                <a:cs typeface="Calibri" pitchFamily="34" charset="0"/>
              </a:rPr>
              <a:t> besök</a:t>
            </a:r>
            <a:endParaRPr lang="sv-SE" sz="1600" dirty="0">
              <a:cs typeface="Calibri" pitchFamily="34" charset="0"/>
            </a:endParaRPr>
          </a:p>
        </p:txBody>
      </p:sp>
      <p:sp>
        <p:nvSpPr>
          <p:cNvPr id="42" name="textruta 41"/>
          <p:cNvSpPr txBox="1"/>
          <p:nvPr/>
        </p:nvSpPr>
        <p:spPr>
          <a:xfrm>
            <a:off x="6177136" y="3573016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dirty="0" smtClean="0">
                <a:cs typeface="Calibri" pitchFamily="34" charset="0"/>
              </a:rPr>
              <a:t>Totalt </a:t>
            </a:r>
            <a:r>
              <a:rPr lang="sv-SE" sz="1600" b="1" dirty="0" smtClean="0">
                <a:cs typeface="Calibri" pitchFamily="34" charset="0"/>
              </a:rPr>
              <a:t>1</a:t>
            </a:r>
            <a:r>
              <a:rPr lang="sv-SE" sz="1600" dirty="0" smtClean="0">
                <a:cs typeface="Calibri" pitchFamily="34" charset="0"/>
              </a:rPr>
              <a:t> besök</a:t>
            </a:r>
            <a:endParaRPr lang="sv-SE" sz="1600" dirty="0">
              <a:cs typeface="Calibri" pitchFamily="34" charset="0"/>
            </a:endParaRPr>
          </a:p>
        </p:txBody>
      </p:sp>
      <p:sp>
        <p:nvSpPr>
          <p:cNvPr id="43" name="textruta 42"/>
          <p:cNvSpPr txBox="1"/>
          <p:nvPr/>
        </p:nvSpPr>
        <p:spPr>
          <a:xfrm>
            <a:off x="6249144" y="5805264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dirty="0" smtClean="0">
                <a:cs typeface="Calibri" pitchFamily="34" charset="0"/>
              </a:rPr>
              <a:t>Totalt </a:t>
            </a:r>
            <a:r>
              <a:rPr lang="sv-SE" sz="1600" b="1" dirty="0" smtClean="0">
                <a:cs typeface="Calibri" pitchFamily="34" charset="0"/>
              </a:rPr>
              <a:t>2</a:t>
            </a:r>
            <a:r>
              <a:rPr lang="sv-SE" sz="1600" dirty="0" smtClean="0">
                <a:cs typeface="Calibri" pitchFamily="34" charset="0"/>
              </a:rPr>
              <a:t> besök</a:t>
            </a:r>
            <a:endParaRPr lang="sv-SE" sz="1600" dirty="0">
              <a:cs typeface="Calibri" pitchFamily="34" charset="0"/>
            </a:endParaRPr>
          </a:p>
        </p:txBody>
      </p:sp>
      <p:pic>
        <p:nvPicPr>
          <p:cNvPr id="30" name="Bildobjekt 29" descr="004326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776537" y="4797152"/>
            <a:ext cx="1285875" cy="1285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1" grpId="0"/>
      <p:bldP spid="42" grpId="0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ruta 66"/>
          <p:cNvSpPr txBox="1"/>
          <p:nvPr/>
        </p:nvSpPr>
        <p:spPr>
          <a:xfrm>
            <a:off x="6249144" y="5371485"/>
            <a:ext cx="302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>
                <a:solidFill>
                  <a:srgbClr val="FF0000"/>
                </a:solidFill>
              </a:rPr>
              <a:t>Totalt 	    sidvisningar</a:t>
            </a:r>
            <a:endParaRPr lang="sv-SE" sz="1600" dirty="0">
              <a:solidFill>
                <a:srgbClr val="FF0000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Sidvisningar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90600" y="1412776"/>
            <a:ext cx="8153400" cy="791542"/>
          </a:xfrm>
        </p:spPr>
        <p:txBody>
          <a:bodyPr/>
          <a:lstStyle/>
          <a:p>
            <a:pPr>
              <a:buNone/>
            </a:pPr>
            <a:r>
              <a:rPr lang="sv-SE" i="1" dirty="0" smtClean="0"/>
              <a:t>Sidvisningar</a:t>
            </a:r>
            <a:r>
              <a:rPr lang="sv-SE" dirty="0" smtClean="0"/>
              <a:t> är antalet visningar av sidor på webbplatsen. 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113240" y="6237312"/>
            <a:ext cx="2422525" cy="457200"/>
          </a:xfrm>
        </p:spPr>
        <p:txBody>
          <a:bodyPr/>
          <a:lstStyle/>
          <a:p>
            <a:fld id="{E29F64E0-7CA0-4AD0-A451-FBACFEB1AA88}" type="datetime4">
              <a:rPr lang="sv-SE" smtClean="0"/>
              <a:pPr/>
              <a:t>26 september 2013</a:t>
            </a:fld>
            <a:endParaRPr lang="sv-SE" dirty="0"/>
          </a:p>
        </p:txBody>
      </p:sp>
      <p:pic>
        <p:nvPicPr>
          <p:cNvPr id="5" name="Bildobjekt 4" descr="0043262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09384" y="4797152"/>
            <a:ext cx="1285200" cy="1285200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/>
        </p:nvGraphicFramePr>
        <p:xfrm>
          <a:off x="5241032" y="1916286"/>
          <a:ext cx="1512168" cy="32403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ruta 9"/>
          <p:cNvSpPr txBox="1"/>
          <p:nvPr/>
        </p:nvSpPr>
        <p:spPr>
          <a:xfrm>
            <a:off x="992560" y="1929635"/>
            <a:ext cx="403244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None/>
            </a:pPr>
            <a:r>
              <a:rPr lang="sv-SE" sz="1600" b="1" dirty="0" smtClean="0"/>
              <a:t>Exempel: </a:t>
            </a:r>
            <a:r>
              <a:rPr lang="sv-SE" sz="1600" dirty="0" smtClean="0"/>
              <a:t>Anneli besöker goteborg.se. </a:t>
            </a:r>
          </a:p>
          <a:p>
            <a:pPr>
              <a:spcAft>
                <a:spcPts val="1200"/>
              </a:spcAft>
              <a:buNone/>
            </a:pPr>
            <a:r>
              <a:rPr lang="sv-SE" sz="1600" dirty="0" smtClean="0"/>
              <a:t>Först googlar hon sig in på sidan ”Förskola”. En sidvisning registreras på den sidan.</a:t>
            </a:r>
          </a:p>
          <a:p>
            <a:pPr>
              <a:spcAft>
                <a:spcPts val="1200"/>
              </a:spcAft>
              <a:buNone/>
            </a:pPr>
            <a:r>
              <a:rPr lang="sv-SE" sz="1600" dirty="0" smtClean="0"/>
              <a:t>Hon går sedan vidare till ”Ansök till förskola”. En sidvisning registreras på den sidan.</a:t>
            </a:r>
          </a:p>
          <a:p>
            <a:pPr>
              <a:spcAft>
                <a:spcPts val="1200"/>
              </a:spcAft>
              <a:buNone/>
            </a:pPr>
            <a:r>
              <a:rPr lang="sv-SE" sz="1600" dirty="0" smtClean="0"/>
              <a:t>Men hon tycker inte att hon hamnar rätt utan backar tillbaka till ”Förskola”. Nu registreras ytterligare en sidvisning där.</a:t>
            </a:r>
          </a:p>
          <a:p>
            <a:pPr>
              <a:spcAft>
                <a:spcPts val="1200"/>
              </a:spcAft>
              <a:buNone/>
            </a:pPr>
            <a:r>
              <a:rPr lang="sv-SE" sz="1600" dirty="0" smtClean="0"/>
              <a:t>Hon väljer sedan att gå till ”Hitta förskola” istället, och en sidvisning registreras där.</a:t>
            </a:r>
          </a:p>
          <a:p>
            <a:pPr>
              <a:spcAft>
                <a:spcPts val="1200"/>
              </a:spcAft>
              <a:buNone/>
            </a:pPr>
            <a:r>
              <a:rPr lang="sv-SE" sz="1600" dirty="0" smtClean="0"/>
              <a:t>Totalt har fyra sidvisningar registrerats men bara tre sidor har besökts.</a:t>
            </a:r>
          </a:p>
        </p:txBody>
      </p:sp>
      <p:grpSp>
        <p:nvGrpSpPr>
          <p:cNvPr id="50" name="Grupp 49"/>
          <p:cNvGrpSpPr/>
          <p:nvPr/>
        </p:nvGrpSpPr>
        <p:grpSpPr>
          <a:xfrm>
            <a:off x="6897216" y="2132310"/>
            <a:ext cx="432048" cy="288032"/>
            <a:chOff x="6897216" y="2708920"/>
            <a:chExt cx="432048" cy="288032"/>
          </a:xfrm>
          <a:solidFill>
            <a:schemeClr val="tx1"/>
          </a:solidFill>
        </p:grpSpPr>
        <p:sp>
          <p:nvSpPr>
            <p:cNvPr id="11" name="Rektangel med rundade hörn 10"/>
            <p:cNvSpPr/>
            <p:nvPr/>
          </p:nvSpPr>
          <p:spPr bwMode="auto">
            <a:xfrm>
              <a:off x="6897216" y="2708920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0</a:t>
              </a:r>
            </a:p>
          </p:txBody>
        </p:sp>
        <p:sp>
          <p:nvSpPr>
            <p:cNvPr id="12" name="Rektangel med rundade hörn 11"/>
            <p:cNvSpPr/>
            <p:nvPr/>
          </p:nvSpPr>
          <p:spPr bwMode="auto">
            <a:xfrm>
              <a:off x="7113240" y="2708920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0</a:t>
              </a:r>
            </a:p>
          </p:txBody>
        </p:sp>
        <p:cxnSp>
          <p:nvCxnSpPr>
            <p:cNvPr id="14" name="Rak 13"/>
            <p:cNvCxnSpPr>
              <a:stCxn id="11" idx="1"/>
              <a:endCxn id="11" idx="3"/>
            </p:cNvCxnSpPr>
            <p:nvPr/>
          </p:nvCxnSpPr>
          <p:spPr bwMode="auto">
            <a:xfrm>
              <a:off x="6897216" y="2852936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Rak 17"/>
            <p:cNvCxnSpPr/>
            <p:nvPr/>
          </p:nvCxnSpPr>
          <p:spPr bwMode="auto">
            <a:xfrm>
              <a:off x="7113240" y="2852936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9" name="textruta 18"/>
          <p:cNvSpPr txBox="1"/>
          <p:nvPr/>
        </p:nvSpPr>
        <p:spPr>
          <a:xfrm>
            <a:off x="7329264" y="2112016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/>
              <a:t>sidvisningar</a:t>
            </a:r>
            <a:endParaRPr lang="sv-SE" sz="1600" dirty="0"/>
          </a:p>
        </p:txBody>
      </p:sp>
      <p:grpSp>
        <p:nvGrpSpPr>
          <p:cNvPr id="52" name="Grupp 51"/>
          <p:cNvGrpSpPr/>
          <p:nvPr/>
        </p:nvGrpSpPr>
        <p:grpSpPr>
          <a:xfrm>
            <a:off x="6897216" y="2964993"/>
            <a:ext cx="432048" cy="288032"/>
            <a:chOff x="6897216" y="3376101"/>
            <a:chExt cx="432048" cy="288032"/>
          </a:xfrm>
          <a:solidFill>
            <a:schemeClr val="tx1"/>
          </a:solidFill>
        </p:grpSpPr>
        <p:sp>
          <p:nvSpPr>
            <p:cNvPr id="25" name="Rektangel med rundade hörn 24"/>
            <p:cNvSpPr/>
            <p:nvPr/>
          </p:nvSpPr>
          <p:spPr bwMode="auto">
            <a:xfrm>
              <a:off x="6897216" y="3376101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0</a:t>
              </a:r>
            </a:p>
          </p:txBody>
        </p:sp>
        <p:sp>
          <p:nvSpPr>
            <p:cNvPr id="26" name="Rektangel med rundade hörn 25"/>
            <p:cNvSpPr/>
            <p:nvPr/>
          </p:nvSpPr>
          <p:spPr bwMode="auto">
            <a:xfrm>
              <a:off x="7113240" y="3376101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0</a:t>
              </a:r>
            </a:p>
          </p:txBody>
        </p:sp>
        <p:cxnSp>
          <p:nvCxnSpPr>
            <p:cNvPr id="27" name="Rak 26"/>
            <p:cNvCxnSpPr>
              <a:stCxn id="25" idx="1"/>
              <a:endCxn id="25" idx="3"/>
            </p:cNvCxnSpPr>
            <p:nvPr/>
          </p:nvCxnSpPr>
          <p:spPr bwMode="auto">
            <a:xfrm>
              <a:off x="6897216" y="3520117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Rak 27"/>
            <p:cNvCxnSpPr/>
            <p:nvPr/>
          </p:nvCxnSpPr>
          <p:spPr bwMode="auto">
            <a:xfrm>
              <a:off x="7113240" y="3520117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4" name="textruta 23"/>
          <p:cNvSpPr txBox="1"/>
          <p:nvPr/>
        </p:nvSpPr>
        <p:spPr>
          <a:xfrm>
            <a:off x="7329264" y="2945884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/>
              <a:t>sidvisningar</a:t>
            </a:r>
            <a:endParaRPr lang="sv-SE" sz="1600" dirty="0"/>
          </a:p>
        </p:txBody>
      </p:sp>
      <p:grpSp>
        <p:nvGrpSpPr>
          <p:cNvPr id="54" name="Grupp 53"/>
          <p:cNvGrpSpPr/>
          <p:nvPr/>
        </p:nvGrpSpPr>
        <p:grpSpPr>
          <a:xfrm>
            <a:off x="6897216" y="3829089"/>
            <a:ext cx="432048" cy="288032"/>
            <a:chOff x="6897216" y="4024173"/>
            <a:chExt cx="432048" cy="288032"/>
          </a:xfrm>
          <a:solidFill>
            <a:schemeClr val="tx1"/>
          </a:solidFill>
        </p:grpSpPr>
        <p:sp>
          <p:nvSpPr>
            <p:cNvPr id="32" name="Rektangel med rundade hörn 31"/>
            <p:cNvSpPr/>
            <p:nvPr/>
          </p:nvSpPr>
          <p:spPr bwMode="auto">
            <a:xfrm>
              <a:off x="6897216" y="4024173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0</a:t>
              </a:r>
            </a:p>
          </p:txBody>
        </p:sp>
        <p:sp>
          <p:nvSpPr>
            <p:cNvPr id="33" name="Rektangel med rundade hörn 32"/>
            <p:cNvSpPr/>
            <p:nvPr/>
          </p:nvSpPr>
          <p:spPr bwMode="auto">
            <a:xfrm>
              <a:off x="7113240" y="4024173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0</a:t>
              </a:r>
            </a:p>
          </p:txBody>
        </p:sp>
        <p:cxnSp>
          <p:nvCxnSpPr>
            <p:cNvPr id="34" name="Rak 33"/>
            <p:cNvCxnSpPr>
              <a:stCxn id="32" idx="1"/>
              <a:endCxn id="32" idx="3"/>
            </p:cNvCxnSpPr>
            <p:nvPr/>
          </p:nvCxnSpPr>
          <p:spPr bwMode="auto">
            <a:xfrm>
              <a:off x="6897216" y="4168189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Rak 34"/>
            <p:cNvCxnSpPr/>
            <p:nvPr/>
          </p:nvCxnSpPr>
          <p:spPr bwMode="auto">
            <a:xfrm>
              <a:off x="7113240" y="4168189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1" name="textruta 30"/>
          <p:cNvSpPr txBox="1"/>
          <p:nvPr/>
        </p:nvSpPr>
        <p:spPr>
          <a:xfrm>
            <a:off x="7329264" y="3809980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/>
              <a:t>sidvisningar</a:t>
            </a:r>
            <a:endParaRPr lang="sv-SE" sz="1600" dirty="0"/>
          </a:p>
        </p:txBody>
      </p:sp>
      <p:grpSp>
        <p:nvGrpSpPr>
          <p:cNvPr id="56" name="Grupp 55"/>
          <p:cNvGrpSpPr/>
          <p:nvPr/>
        </p:nvGrpSpPr>
        <p:grpSpPr>
          <a:xfrm>
            <a:off x="6897216" y="4671699"/>
            <a:ext cx="432048" cy="288032"/>
            <a:chOff x="6897216" y="4693731"/>
            <a:chExt cx="432048" cy="288032"/>
          </a:xfrm>
          <a:solidFill>
            <a:schemeClr val="tx1"/>
          </a:solidFill>
        </p:grpSpPr>
        <p:sp>
          <p:nvSpPr>
            <p:cNvPr id="39" name="Rektangel med rundade hörn 38"/>
            <p:cNvSpPr/>
            <p:nvPr/>
          </p:nvSpPr>
          <p:spPr bwMode="auto">
            <a:xfrm>
              <a:off x="6897216" y="4693731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0</a:t>
              </a:r>
            </a:p>
          </p:txBody>
        </p:sp>
        <p:sp>
          <p:nvSpPr>
            <p:cNvPr id="40" name="Rektangel med rundade hörn 39"/>
            <p:cNvSpPr/>
            <p:nvPr/>
          </p:nvSpPr>
          <p:spPr bwMode="auto">
            <a:xfrm>
              <a:off x="7113240" y="4693731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0</a:t>
              </a:r>
            </a:p>
          </p:txBody>
        </p:sp>
        <p:cxnSp>
          <p:nvCxnSpPr>
            <p:cNvPr id="41" name="Rak 40"/>
            <p:cNvCxnSpPr>
              <a:stCxn id="39" idx="1"/>
              <a:endCxn id="39" idx="3"/>
            </p:cNvCxnSpPr>
            <p:nvPr/>
          </p:nvCxnSpPr>
          <p:spPr bwMode="auto">
            <a:xfrm>
              <a:off x="6897216" y="4837747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Rak 41"/>
            <p:cNvCxnSpPr/>
            <p:nvPr/>
          </p:nvCxnSpPr>
          <p:spPr bwMode="auto">
            <a:xfrm>
              <a:off x="7113240" y="4837747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8" name="textruta 37"/>
          <p:cNvSpPr txBox="1"/>
          <p:nvPr/>
        </p:nvSpPr>
        <p:spPr>
          <a:xfrm>
            <a:off x="7329264" y="4652590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/>
              <a:t>sidvisningar</a:t>
            </a:r>
            <a:endParaRPr lang="sv-SE" sz="1600" dirty="0"/>
          </a:p>
        </p:txBody>
      </p:sp>
      <p:grpSp>
        <p:nvGrpSpPr>
          <p:cNvPr id="60" name="Grupp 59"/>
          <p:cNvGrpSpPr/>
          <p:nvPr/>
        </p:nvGrpSpPr>
        <p:grpSpPr>
          <a:xfrm>
            <a:off x="6897216" y="2132310"/>
            <a:ext cx="432048" cy="288032"/>
            <a:chOff x="6897216" y="2708920"/>
            <a:chExt cx="432048" cy="288032"/>
          </a:xfrm>
          <a:solidFill>
            <a:schemeClr val="tx1"/>
          </a:solidFill>
        </p:grpSpPr>
        <p:sp>
          <p:nvSpPr>
            <p:cNvPr id="61" name="Rektangel med rundade hörn 60"/>
            <p:cNvSpPr/>
            <p:nvPr/>
          </p:nvSpPr>
          <p:spPr bwMode="auto">
            <a:xfrm>
              <a:off x="6897216" y="2708920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0</a:t>
              </a:r>
            </a:p>
          </p:txBody>
        </p:sp>
        <p:sp>
          <p:nvSpPr>
            <p:cNvPr id="62" name="Rektangel med rundade hörn 61"/>
            <p:cNvSpPr/>
            <p:nvPr/>
          </p:nvSpPr>
          <p:spPr bwMode="auto">
            <a:xfrm>
              <a:off x="7113240" y="2708920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1</a:t>
              </a:r>
            </a:p>
          </p:txBody>
        </p:sp>
        <p:cxnSp>
          <p:nvCxnSpPr>
            <p:cNvPr id="63" name="Rak 62"/>
            <p:cNvCxnSpPr>
              <a:stCxn id="61" idx="1"/>
              <a:endCxn id="61" idx="3"/>
            </p:cNvCxnSpPr>
            <p:nvPr/>
          </p:nvCxnSpPr>
          <p:spPr bwMode="auto">
            <a:xfrm>
              <a:off x="6897216" y="2852936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Rak 63"/>
            <p:cNvCxnSpPr/>
            <p:nvPr/>
          </p:nvCxnSpPr>
          <p:spPr bwMode="auto">
            <a:xfrm>
              <a:off x="7113240" y="2852936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6" name="Grupp 57"/>
          <p:cNvGrpSpPr/>
          <p:nvPr/>
        </p:nvGrpSpPr>
        <p:grpSpPr>
          <a:xfrm>
            <a:off x="6897216" y="5390594"/>
            <a:ext cx="432048" cy="288032"/>
            <a:chOff x="6897216" y="5392325"/>
            <a:chExt cx="432048" cy="288032"/>
          </a:xfrm>
          <a:solidFill>
            <a:schemeClr val="tx1"/>
          </a:solidFill>
        </p:grpSpPr>
        <p:sp>
          <p:nvSpPr>
            <p:cNvPr id="68" name="Rektangel med rundade hörn 67"/>
            <p:cNvSpPr/>
            <p:nvPr/>
          </p:nvSpPr>
          <p:spPr bwMode="auto">
            <a:xfrm>
              <a:off x="6897216" y="5392325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0</a:t>
              </a:r>
            </a:p>
          </p:txBody>
        </p:sp>
        <p:sp>
          <p:nvSpPr>
            <p:cNvPr id="69" name="Rektangel med rundade hörn 68"/>
            <p:cNvSpPr/>
            <p:nvPr/>
          </p:nvSpPr>
          <p:spPr bwMode="auto">
            <a:xfrm>
              <a:off x="7113240" y="5392325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0</a:t>
              </a:r>
            </a:p>
          </p:txBody>
        </p:sp>
        <p:cxnSp>
          <p:nvCxnSpPr>
            <p:cNvPr id="70" name="Rak 69"/>
            <p:cNvCxnSpPr>
              <a:stCxn id="68" idx="1"/>
              <a:endCxn id="68" idx="3"/>
            </p:cNvCxnSpPr>
            <p:nvPr/>
          </p:nvCxnSpPr>
          <p:spPr bwMode="auto">
            <a:xfrm>
              <a:off x="6897216" y="5536341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Rak 70"/>
            <p:cNvCxnSpPr/>
            <p:nvPr/>
          </p:nvCxnSpPr>
          <p:spPr bwMode="auto">
            <a:xfrm>
              <a:off x="7113240" y="5536341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2" name="Grupp 71"/>
          <p:cNvGrpSpPr/>
          <p:nvPr/>
        </p:nvGrpSpPr>
        <p:grpSpPr>
          <a:xfrm>
            <a:off x="6897216" y="5395341"/>
            <a:ext cx="432048" cy="288032"/>
            <a:chOff x="6897216" y="2708920"/>
            <a:chExt cx="432048" cy="288032"/>
          </a:xfrm>
          <a:solidFill>
            <a:schemeClr val="tx1"/>
          </a:solidFill>
        </p:grpSpPr>
        <p:sp>
          <p:nvSpPr>
            <p:cNvPr id="73" name="Rektangel med rundade hörn 72"/>
            <p:cNvSpPr/>
            <p:nvPr/>
          </p:nvSpPr>
          <p:spPr bwMode="auto">
            <a:xfrm>
              <a:off x="6897216" y="2708920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0</a:t>
              </a:r>
            </a:p>
          </p:txBody>
        </p:sp>
        <p:sp>
          <p:nvSpPr>
            <p:cNvPr id="74" name="Rektangel med rundade hörn 73"/>
            <p:cNvSpPr/>
            <p:nvPr/>
          </p:nvSpPr>
          <p:spPr bwMode="auto">
            <a:xfrm>
              <a:off x="7113240" y="2708920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1</a:t>
              </a:r>
            </a:p>
          </p:txBody>
        </p:sp>
        <p:cxnSp>
          <p:nvCxnSpPr>
            <p:cNvPr id="75" name="Rak 74"/>
            <p:cNvCxnSpPr>
              <a:stCxn id="73" idx="1"/>
              <a:endCxn id="73" idx="3"/>
            </p:cNvCxnSpPr>
            <p:nvPr/>
          </p:nvCxnSpPr>
          <p:spPr bwMode="auto">
            <a:xfrm>
              <a:off x="6897216" y="2852936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Rak 75"/>
            <p:cNvCxnSpPr/>
            <p:nvPr/>
          </p:nvCxnSpPr>
          <p:spPr bwMode="auto">
            <a:xfrm>
              <a:off x="7113240" y="2852936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7" name="Grupp 76"/>
          <p:cNvGrpSpPr/>
          <p:nvPr/>
        </p:nvGrpSpPr>
        <p:grpSpPr>
          <a:xfrm>
            <a:off x="6897216" y="3830274"/>
            <a:ext cx="432048" cy="288032"/>
            <a:chOff x="6897216" y="2708920"/>
            <a:chExt cx="432048" cy="288032"/>
          </a:xfrm>
          <a:solidFill>
            <a:schemeClr val="tx1"/>
          </a:solidFill>
        </p:grpSpPr>
        <p:sp>
          <p:nvSpPr>
            <p:cNvPr id="78" name="Rektangel med rundade hörn 77"/>
            <p:cNvSpPr/>
            <p:nvPr/>
          </p:nvSpPr>
          <p:spPr bwMode="auto">
            <a:xfrm>
              <a:off x="6897216" y="2708920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0</a:t>
              </a:r>
            </a:p>
          </p:txBody>
        </p:sp>
        <p:sp>
          <p:nvSpPr>
            <p:cNvPr id="79" name="Rektangel med rundade hörn 78"/>
            <p:cNvSpPr/>
            <p:nvPr/>
          </p:nvSpPr>
          <p:spPr bwMode="auto">
            <a:xfrm>
              <a:off x="7113240" y="2708920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1</a:t>
              </a:r>
            </a:p>
          </p:txBody>
        </p:sp>
        <p:cxnSp>
          <p:nvCxnSpPr>
            <p:cNvPr id="80" name="Rak 79"/>
            <p:cNvCxnSpPr>
              <a:stCxn id="78" idx="1"/>
              <a:endCxn id="78" idx="3"/>
            </p:cNvCxnSpPr>
            <p:nvPr/>
          </p:nvCxnSpPr>
          <p:spPr bwMode="auto">
            <a:xfrm>
              <a:off x="6897216" y="2852936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Rak 80"/>
            <p:cNvCxnSpPr/>
            <p:nvPr/>
          </p:nvCxnSpPr>
          <p:spPr bwMode="auto">
            <a:xfrm>
              <a:off x="7113240" y="2852936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2" name="Grupp 81"/>
          <p:cNvGrpSpPr/>
          <p:nvPr/>
        </p:nvGrpSpPr>
        <p:grpSpPr>
          <a:xfrm>
            <a:off x="6897216" y="5387784"/>
            <a:ext cx="432048" cy="288032"/>
            <a:chOff x="6897216" y="2708920"/>
            <a:chExt cx="432048" cy="288032"/>
          </a:xfrm>
          <a:solidFill>
            <a:schemeClr val="tx1"/>
          </a:solidFill>
        </p:grpSpPr>
        <p:sp>
          <p:nvSpPr>
            <p:cNvPr id="83" name="Rektangel med rundade hörn 82"/>
            <p:cNvSpPr/>
            <p:nvPr/>
          </p:nvSpPr>
          <p:spPr bwMode="auto">
            <a:xfrm>
              <a:off x="6897216" y="2708920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0</a:t>
              </a:r>
            </a:p>
          </p:txBody>
        </p:sp>
        <p:sp>
          <p:nvSpPr>
            <p:cNvPr id="84" name="Rektangel med rundade hörn 83"/>
            <p:cNvSpPr/>
            <p:nvPr/>
          </p:nvSpPr>
          <p:spPr bwMode="auto">
            <a:xfrm>
              <a:off x="7113240" y="2708920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2</a:t>
              </a:r>
            </a:p>
          </p:txBody>
        </p:sp>
        <p:cxnSp>
          <p:nvCxnSpPr>
            <p:cNvPr id="85" name="Rak 84"/>
            <p:cNvCxnSpPr>
              <a:stCxn id="83" idx="1"/>
              <a:endCxn id="83" idx="3"/>
            </p:cNvCxnSpPr>
            <p:nvPr/>
          </p:nvCxnSpPr>
          <p:spPr bwMode="auto">
            <a:xfrm>
              <a:off x="6897216" y="2852936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Rak 85"/>
            <p:cNvCxnSpPr/>
            <p:nvPr/>
          </p:nvCxnSpPr>
          <p:spPr bwMode="auto">
            <a:xfrm>
              <a:off x="7113240" y="2852936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7" name="Grupp 86"/>
          <p:cNvGrpSpPr/>
          <p:nvPr/>
        </p:nvGrpSpPr>
        <p:grpSpPr>
          <a:xfrm>
            <a:off x="6897216" y="2132310"/>
            <a:ext cx="432048" cy="288032"/>
            <a:chOff x="6897216" y="2708920"/>
            <a:chExt cx="432048" cy="288032"/>
          </a:xfrm>
          <a:solidFill>
            <a:schemeClr val="tx1"/>
          </a:solidFill>
        </p:grpSpPr>
        <p:sp>
          <p:nvSpPr>
            <p:cNvPr id="88" name="Rektangel med rundade hörn 87"/>
            <p:cNvSpPr/>
            <p:nvPr/>
          </p:nvSpPr>
          <p:spPr bwMode="auto">
            <a:xfrm>
              <a:off x="6897216" y="2708920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0</a:t>
              </a:r>
            </a:p>
          </p:txBody>
        </p:sp>
        <p:sp>
          <p:nvSpPr>
            <p:cNvPr id="89" name="Rektangel med rundade hörn 88"/>
            <p:cNvSpPr/>
            <p:nvPr/>
          </p:nvSpPr>
          <p:spPr bwMode="auto">
            <a:xfrm>
              <a:off x="7113240" y="2708920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2</a:t>
              </a:r>
            </a:p>
          </p:txBody>
        </p:sp>
        <p:cxnSp>
          <p:nvCxnSpPr>
            <p:cNvPr id="90" name="Rak 89"/>
            <p:cNvCxnSpPr>
              <a:stCxn id="88" idx="1"/>
              <a:endCxn id="88" idx="3"/>
            </p:cNvCxnSpPr>
            <p:nvPr/>
          </p:nvCxnSpPr>
          <p:spPr bwMode="auto">
            <a:xfrm>
              <a:off x="6897216" y="2852936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Rak 90"/>
            <p:cNvCxnSpPr/>
            <p:nvPr/>
          </p:nvCxnSpPr>
          <p:spPr bwMode="auto">
            <a:xfrm>
              <a:off x="7113240" y="2852936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2" name="Grupp 91"/>
          <p:cNvGrpSpPr/>
          <p:nvPr/>
        </p:nvGrpSpPr>
        <p:grpSpPr>
          <a:xfrm>
            <a:off x="6897216" y="5387784"/>
            <a:ext cx="432048" cy="288032"/>
            <a:chOff x="6897216" y="2708920"/>
            <a:chExt cx="432048" cy="288032"/>
          </a:xfrm>
          <a:solidFill>
            <a:schemeClr val="tx1"/>
          </a:solidFill>
        </p:grpSpPr>
        <p:sp>
          <p:nvSpPr>
            <p:cNvPr id="93" name="Rektangel med rundade hörn 92"/>
            <p:cNvSpPr/>
            <p:nvPr/>
          </p:nvSpPr>
          <p:spPr bwMode="auto">
            <a:xfrm>
              <a:off x="6897216" y="2708920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0</a:t>
              </a:r>
            </a:p>
          </p:txBody>
        </p:sp>
        <p:sp>
          <p:nvSpPr>
            <p:cNvPr id="94" name="Rektangel med rundade hörn 93"/>
            <p:cNvSpPr/>
            <p:nvPr/>
          </p:nvSpPr>
          <p:spPr bwMode="auto">
            <a:xfrm>
              <a:off x="7113240" y="2708920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3</a:t>
              </a:r>
            </a:p>
          </p:txBody>
        </p:sp>
        <p:cxnSp>
          <p:nvCxnSpPr>
            <p:cNvPr id="95" name="Rak 94"/>
            <p:cNvCxnSpPr>
              <a:stCxn id="93" idx="1"/>
              <a:endCxn id="93" idx="3"/>
            </p:cNvCxnSpPr>
            <p:nvPr/>
          </p:nvCxnSpPr>
          <p:spPr bwMode="auto">
            <a:xfrm>
              <a:off x="6897216" y="2852936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6" name="Rak 95"/>
            <p:cNvCxnSpPr/>
            <p:nvPr/>
          </p:nvCxnSpPr>
          <p:spPr bwMode="auto">
            <a:xfrm>
              <a:off x="7113240" y="2852936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7" name="Grupp 96"/>
          <p:cNvGrpSpPr/>
          <p:nvPr/>
        </p:nvGrpSpPr>
        <p:grpSpPr>
          <a:xfrm>
            <a:off x="6897216" y="2958621"/>
            <a:ext cx="432048" cy="288032"/>
            <a:chOff x="6897216" y="2708920"/>
            <a:chExt cx="432048" cy="288032"/>
          </a:xfrm>
          <a:solidFill>
            <a:schemeClr val="tx1"/>
          </a:solidFill>
        </p:grpSpPr>
        <p:sp>
          <p:nvSpPr>
            <p:cNvPr id="98" name="Rektangel med rundade hörn 97"/>
            <p:cNvSpPr/>
            <p:nvPr/>
          </p:nvSpPr>
          <p:spPr bwMode="auto">
            <a:xfrm>
              <a:off x="6897216" y="2708920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0</a:t>
              </a:r>
            </a:p>
          </p:txBody>
        </p:sp>
        <p:sp>
          <p:nvSpPr>
            <p:cNvPr id="99" name="Rektangel med rundade hörn 98"/>
            <p:cNvSpPr/>
            <p:nvPr/>
          </p:nvSpPr>
          <p:spPr bwMode="auto">
            <a:xfrm>
              <a:off x="7113240" y="2708920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1</a:t>
              </a:r>
            </a:p>
          </p:txBody>
        </p:sp>
        <p:cxnSp>
          <p:nvCxnSpPr>
            <p:cNvPr id="100" name="Rak 99"/>
            <p:cNvCxnSpPr>
              <a:stCxn id="98" idx="1"/>
              <a:endCxn id="98" idx="3"/>
            </p:cNvCxnSpPr>
            <p:nvPr/>
          </p:nvCxnSpPr>
          <p:spPr bwMode="auto">
            <a:xfrm>
              <a:off x="6897216" y="2852936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Rak 100"/>
            <p:cNvCxnSpPr/>
            <p:nvPr/>
          </p:nvCxnSpPr>
          <p:spPr bwMode="auto">
            <a:xfrm>
              <a:off x="7113240" y="2852936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2" name="Grupp 101"/>
          <p:cNvGrpSpPr/>
          <p:nvPr/>
        </p:nvGrpSpPr>
        <p:grpSpPr>
          <a:xfrm>
            <a:off x="6897216" y="5387784"/>
            <a:ext cx="432048" cy="288032"/>
            <a:chOff x="6897216" y="2708920"/>
            <a:chExt cx="432048" cy="288032"/>
          </a:xfrm>
          <a:solidFill>
            <a:schemeClr val="tx1"/>
          </a:solidFill>
        </p:grpSpPr>
        <p:sp>
          <p:nvSpPr>
            <p:cNvPr id="103" name="Rektangel med rundade hörn 102"/>
            <p:cNvSpPr/>
            <p:nvPr/>
          </p:nvSpPr>
          <p:spPr bwMode="auto">
            <a:xfrm>
              <a:off x="6897216" y="2708920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0</a:t>
              </a:r>
            </a:p>
          </p:txBody>
        </p:sp>
        <p:sp>
          <p:nvSpPr>
            <p:cNvPr id="104" name="Rektangel med rundade hörn 103"/>
            <p:cNvSpPr/>
            <p:nvPr/>
          </p:nvSpPr>
          <p:spPr bwMode="auto">
            <a:xfrm>
              <a:off x="7113240" y="2708920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4</a:t>
              </a:r>
            </a:p>
          </p:txBody>
        </p:sp>
        <p:cxnSp>
          <p:nvCxnSpPr>
            <p:cNvPr id="105" name="Rak 104"/>
            <p:cNvCxnSpPr>
              <a:stCxn id="103" idx="1"/>
              <a:endCxn id="103" idx="3"/>
            </p:cNvCxnSpPr>
            <p:nvPr/>
          </p:nvCxnSpPr>
          <p:spPr bwMode="auto">
            <a:xfrm>
              <a:off x="6897216" y="2852936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Rak 105"/>
            <p:cNvCxnSpPr/>
            <p:nvPr/>
          </p:nvCxnSpPr>
          <p:spPr bwMode="auto">
            <a:xfrm>
              <a:off x="7113240" y="2852936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07" name="Höger 106"/>
          <p:cNvSpPr/>
          <p:nvPr/>
        </p:nvSpPr>
        <p:spPr bwMode="auto">
          <a:xfrm rot="10800000">
            <a:off x="8553400" y="2147424"/>
            <a:ext cx="864096" cy="288032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8" name="Höger 107"/>
          <p:cNvSpPr/>
          <p:nvPr/>
        </p:nvSpPr>
        <p:spPr bwMode="auto">
          <a:xfrm rot="10800000">
            <a:off x="8553400" y="3860502"/>
            <a:ext cx="864096" cy="288032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9" name="Höger 108"/>
          <p:cNvSpPr/>
          <p:nvPr/>
        </p:nvSpPr>
        <p:spPr bwMode="auto">
          <a:xfrm rot="10800000">
            <a:off x="8553400" y="2996406"/>
            <a:ext cx="864096" cy="288032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10" name="Höger 109"/>
          <p:cNvSpPr/>
          <p:nvPr/>
        </p:nvSpPr>
        <p:spPr bwMode="auto">
          <a:xfrm rot="10800000">
            <a:off x="8553400" y="2132310"/>
            <a:ext cx="864096" cy="288032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11" name="Höger 110"/>
          <p:cNvSpPr/>
          <p:nvPr/>
        </p:nvSpPr>
        <p:spPr bwMode="auto">
          <a:xfrm>
            <a:off x="5400162" y="5402898"/>
            <a:ext cx="864096" cy="288032"/>
          </a:xfrm>
          <a:prstGeom prst="rightArrow">
            <a:avLst/>
          </a:prstGeom>
          <a:gradFill>
            <a:lin ang="5400000" scaled="0"/>
          </a:gra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Graphic spid="6" grpId="0">
        <p:bldAsOne/>
      </p:bldGraphic>
      <p:bldP spid="19" grpId="0"/>
      <p:bldP spid="24" grpId="0"/>
      <p:bldP spid="31" grpId="0"/>
      <p:bldP spid="38" grpId="0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Bildobjekt 86" descr="0043262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20800" y="4869160"/>
            <a:ext cx="1285200" cy="12852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Unika sidvisningar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90600" y="1196752"/>
            <a:ext cx="8153400" cy="791542"/>
          </a:xfrm>
        </p:spPr>
        <p:txBody>
          <a:bodyPr/>
          <a:lstStyle/>
          <a:p>
            <a:pPr>
              <a:buNone/>
            </a:pPr>
            <a:r>
              <a:rPr lang="sv-SE" i="1" dirty="0" smtClean="0"/>
              <a:t>Unika sidvisningar</a:t>
            </a:r>
            <a:r>
              <a:rPr lang="sv-SE" dirty="0" smtClean="0"/>
              <a:t> är antalet besök då sidan visades en eller flera gånger.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121525" y="6284168"/>
            <a:ext cx="2422525" cy="457200"/>
          </a:xfrm>
        </p:spPr>
        <p:txBody>
          <a:bodyPr/>
          <a:lstStyle/>
          <a:p>
            <a:fld id="{E29F64E0-7CA0-4AD0-A451-FBACFEB1AA88}" type="datetime4">
              <a:rPr lang="sv-SE" smtClean="0"/>
              <a:pPr/>
              <a:t>26 september 2013</a:t>
            </a:fld>
            <a:endParaRPr lang="sv-SE" dirty="0"/>
          </a:p>
        </p:txBody>
      </p:sp>
      <p:sp>
        <p:nvSpPr>
          <p:cNvPr id="10" name="textruta 9"/>
          <p:cNvSpPr txBox="1"/>
          <p:nvPr/>
        </p:nvSpPr>
        <p:spPr>
          <a:xfrm>
            <a:off x="6249144" y="5156007"/>
            <a:ext cx="302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>
                <a:solidFill>
                  <a:srgbClr val="FF0000"/>
                </a:solidFill>
              </a:rPr>
              <a:t>Totalt 	    unika sidvisningar</a:t>
            </a:r>
            <a:endParaRPr lang="sv-SE" sz="1600" dirty="0">
              <a:solidFill>
                <a:srgbClr val="FF0000"/>
              </a:solidFill>
            </a:endParaRPr>
          </a:p>
        </p:txBody>
      </p:sp>
      <p:graphicFrame>
        <p:nvGraphicFramePr>
          <p:cNvPr id="11" name="Diagram 10"/>
          <p:cNvGraphicFramePr/>
          <p:nvPr/>
        </p:nvGraphicFramePr>
        <p:xfrm>
          <a:off x="5241032" y="1700808"/>
          <a:ext cx="1512168" cy="32403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ruta 11"/>
          <p:cNvSpPr txBox="1"/>
          <p:nvPr/>
        </p:nvSpPr>
        <p:spPr>
          <a:xfrm>
            <a:off x="992560" y="1714157"/>
            <a:ext cx="40324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None/>
            </a:pPr>
            <a:r>
              <a:rPr lang="sv-SE" sz="1600" b="1" dirty="0" smtClean="0"/>
              <a:t>Exempel: </a:t>
            </a:r>
            <a:r>
              <a:rPr lang="sv-SE" sz="1600" dirty="0" smtClean="0"/>
              <a:t>Rolf letar efter färdtjänst på goteborg.se. Först kommer han till startsidan. En unik sidvisning registreras på den sidan.</a:t>
            </a:r>
          </a:p>
          <a:p>
            <a:pPr>
              <a:spcAft>
                <a:spcPts val="1200"/>
              </a:spcAft>
              <a:buNone/>
            </a:pPr>
            <a:r>
              <a:rPr lang="sv-SE" sz="1600" dirty="0" smtClean="0"/>
              <a:t>Han testar sedan ”Omsorg &amp; Hjälp”. En unik sidvisning registreras på den sidan.</a:t>
            </a:r>
          </a:p>
          <a:p>
            <a:pPr>
              <a:spcAft>
                <a:spcPts val="1200"/>
              </a:spcAft>
              <a:buNone/>
            </a:pPr>
            <a:r>
              <a:rPr lang="sv-SE" sz="1600" dirty="0" smtClean="0"/>
              <a:t>Han hittar inget om färdtjänst där utan klickar sig tillbaka till startsidan. Men ingen ny unik sidvisning registreras.</a:t>
            </a:r>
          </a:p>
          <a:p>
            <a:pPr>
              <a:spcAft>
                <a:spcPts val="1200"/>
              </a:spcAft>
              <a:buNone/>
            </a:pPr>
            <a:r>
              <a:rPr lang="sv-SE" sz="1600" dirty="0" smtClean="0"/>
              <a:t>Han väljer istället ”Trafik &amp; Gator” där en unik sidvisning registreras.</a:t>
            </a:r>
          </a:p>
          <a:p>
            <a:pPr>
              <a:spcAft>
                <a:spcPts val="1200"/>
              </a:spcAft>
              <a:buNone/>
            </a:pPr>
            <a:r>
              <a:rPr lang="sv-SE" sz="1600" dirty="0" smtClean="0"/>
              <a:t>Rolfs telefon ringer och han stänger ner webbläsaren. Efter 45 minuter börjar går han in på startsidan igen. Eftersom han varit inaktiv i 30 minuter påbörjas ett nytt besök och en ny unik sidvisning registreras.</a:t>
            </a:r>
          </a:p>
        </p:txBody>
      </p:sp>
      <p:grpSp>
        <p:nvGrpSpPr>
          <p:cNvPr id="13" name="Grupp 12"/>
          <p:cNvGrpSpPr/>
          <p:nvPr/>
        </p:nvGrpSpPr>
        <p:grpSpPr>
          <a:xfrm>
            <a:off x="6897216" y="1916832"/>
            <a:ext cx="432048" cy="288032"/>
            <a:chOff x="6897216" y="2708920"/>
            <a:chExt cx="432048" cy="288032"/>
          </a:xfrm>
          <a:solidFill>
            <a:schemeClr val="tx1"/>
          </a:solidFill>
        </p:grpSpPr>
        <p:sp>
          <p:nvSpPr>
            <p:cNvPr id="14" name="Rektangel med rundade hörn 13"/>
            <p:cNvSpPr/>
            <p:nvPr/>
          </p:nvSpPr>
          <p:spPr bwMode="auto">
            <a:xfrm>
              <a:off x="6897216" y="2708920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0</a:t>
              </a:r>
            </a:p>
          </p:txBody>
        </p:sp>
        <p:sp>
          <p:nvSpPr>
            <p:cNvPr id="15" name="Rektangel med rundade hörn 14"/>
            <p:cNvSpPr/>
            <p:nvPr/>
          </p:nvSpPr>
          <p:spPr bwMode="auto">
            <a:xfrm>
              <a:off x="7113240" y="2708920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0</a:t>
              </a:r>
            </a:p>
          </p:txBody>
        </p:sp>
        <p:cxnSp>
          <p:nvCxnSpPr>
            <p:cNvPr id="16" name="Rak 15"/>
            <p:cNvCxnSpPr>
              <a:stCxn id="14" idx="1"/>
              <a:endCxn id="14" idx="3"/>
            </p:cNvCxnSpPr>
            <p:nvPr/>
          </p:nvCxnSpPr>
          <p:spPr bwMode="auto">
            <a:xfrm>
              <a:off x="6897216" y="2852936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Rak 16"/>
            <p:cNvCxnSpPr/>
            <p:nvPr/>
          </p:nvCxnSpPr>
          <p:spPr bwMode="auto">
            <a:xfrm>
              <a:off x="7113240" y="2852936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8" name="textruta 17"/>
          <p:cNvSpPr txBox="1"/>
          <p:nvPr/>
        </p:nvSpPr>
        <p:spPr>
          <a:xfrm>
            <a:off x="7329264" y="1896538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/>
              <a:t>unika sidvisningar</a:t>
            </a:r>
            <a:endParaRPr lang="sv-SE" sz="1600" dirty="0"/>
          </a:p>
        </p:txBody>
      </p:sp>
      <p:grpSp>
        <p:nvGrpSpPr>
          <p:cNvPr id="19" name="Grupp 18"/>
          <p:cNvGrpSpPr/>
          <p:nvPr/>
        </p:nvGrpSpPr>
        <p:grpSpPr>
          <a:xfrm>
            <a:off x="6897216" y="2749515"/>
            <a:ext cx="432048" cy="288032"/>
            <a:chOff x="6897216" y="3376101"/>
            <a:chExt cx="432048" cy="288032"/>
          </a:xfrm>
          <a:solidFill>
            <a:schemeClr val="tx1"/>
          </a:solidFill>
        </p:grpSpPr>
        <p:sp>
          <p:nvSpPr>
            <p:cNvPr id="20" name="Rektangel med rundade hörn 19"/>
            <p:cNvSpPr/>
            <p:nvPr/>
          </p:nvSpPr>
          <p:spPr bwMode="auto">
            <a:xfrm>
              <a:off x="6897216" y="3376101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0</a:t>
              </a:r>
            </a:p>
          </p:txBody>
        </p:sp>
        <p:sp>
          <p:nvSpPr>
            <p:cNvPr id="21" name="Rektangel med rundade hörn 20"/>
            <p:cNvSpPr/>
            <p:nvPr/>
          </p:nvSpPr>
          <p:spPr bwMode="auto">
            <a:xfrm>
              <a:off x="7113240" y="3376101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0</a:t>
              </a:r>
            </a:p>
          </p:txBody>
        </p:sp>
        <p:cxnSp>
          <p:nvCxnSpPr>
            <p:cNvPr id="22" name="Rak 21"/>
            <p:cNvCxnSpPr>
              <a:stCxn id="20" idx="1"/>
              <a:endCxn id="20" idx="3"/>
            </p:cNvCxnSpPr>
            <p:nvPr/>
          </p:nvCxnSpPr>
          <p:spPr bwMode="auto">
            <a:xfrm>
              <a:off x="6897216" y="3520117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Rak 22"/>
            <p:cNvCxnSpPr/>
            <p:nvPr/>
          </p:nvCxnSpPr>
          <p:spPr bwMode="auto">
            <a:xfrm>
              <a:off x="7113240" y="3520117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4" name="textruta 23"/>
          <p:cNvSpPr txBox="1"/>
          <p:nvPr/>
        </p:nvSpPr>
        <p:spPr>
          <a:xfrm>
            <a:off x="7329264" y="2730406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/>
              <a:t>unika sidvisningar</a:t>
            </a:r>
            <a:endParaRPr lang="sv-SE" sz="1600" dirty="0"/>
          </a:p>
        </p:txBody>
      </p:sp>
      <p:grpSp>
        <p:nvGrpSpPr>
          <p:cNvPr id="25" name="Grupp 24"/>
          <p:cNvGrpSpPr/>
          <p:nvPr/>
        </p:nvGrpSpPr>
        <p:grpSpPr>
          <a:xfrm>
            <a:off x="6897216" y="3613611"/>
            <a:ext cx="432048" cy="288032"/>
            <a:chOff x="6897216" y="4024173"/>
            <a:chExt cx="432048" cy="288032"/>
          </a:xfrm>
          <a:solidFill>
            <a:schemeClr val="tx1"/>
          </a:solidFill>
        </p:grpSpPr>
        <p:sp>
          <p:nvSpPr>
            <p:cNvPr id="26" name="Rektangel med rundade hörn 25"/>
            <p:cNvSpPr/>
            <p:nvPr/>
          </p:nvSpPr>
          <p:spPr bwMode="auto">
            <a:xfrm>
              <a:off x="6897216" y="4024173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0</a:t>
              </a:r>
            </a:p>
          </p:txBody>
        </p:sp>
        <p:sp>
          <p:nvSpPr>
            <p:cNvPr id="27" name="Rektangel med rundade hörn 26"/>
            <p:cNvSpPr/>
            <p:nvPr/>
          </p:nvSpPr>
          <p:spPr bwMode="auto">
            <a:xfrm>
              <a:off x="7113240" y="4024173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0</a:t>
              </a:r>
            </a:p>
          </p:txBody>
        </p:sp>
        <p:cxnSp>
          <p:nvCxnSpPr>
            <p:cNvPr id="28" name="Rak 27"/>
            <p:cNvCxnSpPr>
              <a:stCxn id="26" idx="1"/>
              <a:endCxn id="26" idx="3"/>
            </p:cNvCxnSpPr>
            <p:nvPr/>
          </p:nvCxnSpPr>
          <p:spPr bwMode="auto">
            <a:xfrm>
              <a:off x="6897216" y="4168189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Rak 28"/>
            <p:cNvCxnSpPr/>
            <p:nvPr/>
          </p:nvCxnSpPr>
          <p:spPr bwMode="auto">
            <a:xfrm>
              <a:off x="7113240" y="4168189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0" name="textruta 29"/>
          <p:cNvSpPr txBox="1"/>
          <p:nvPr/>
        </p:nvSpPr>
        <p:spPr>
          <a:xfrm>
            <a:off x="7329264" y="3594502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/>
              <a:t>unika sidvisningar</a:t>
            </a:r>
            <a:endParaRPr lang="sv-SE" sz="1600" dirty="0"/>
          </a:p>
        </p:txBody>
      </p:sp>
      <p:grpSp>
        <p:nvGrpSpPr>
          <p:cNvPr id="31" name="Grupp 30"/>
          <p:cNvGrpSpPr/>
          <p:nvPr/>
        </p:nvGrpSpPr>
        <p:grpSpPr>
          <a:xfrm>
            <a:off x="6897216" y="4456221"/>
            <a:ext cx="432048" cy="288032"/>
            <a:chOff x="6897216" y="4693731"/>
            <a:chExt cx="432048" cy="288032"/>
          </a:xfrm>
          <a:solidFill>
            <a:schemeClr val="tx1"/>
          </a:solidFill>
        </p:grpSpPr>
        <p:sp>
          <p:nvSpPr>
            <p:cNvPr id="32" name="Rektangel med rundade hörn 31"/>
            <p:cNvSpPr/>
            <p:nvPr/>
          </p:nvSpPr>
          <p:spPr bwMode="auto">
            <a:xfrm>
              <a:off x="6897216" y="4693731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0</a:t>
              </a:r>
            </a:p>
          </p:txBody>
        </p:sp>
        <p:sp>
          <p:nvSpPr>
            <p:cNvPr id="33" name="Rektangel med rundade hörn 32"/>
            <p:cNvSpPr/>
            <p:nvPr/>
          </p:nvSpPr>
          <p:spPr bwMode="auto">
            <a:xfrm>
              <a:off x="7113240" y="4693731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0</a:t>
              </a:r>
            </a:p>
          </p:txBody>
        </p:sp>
        <p:cxnSp>
          <p:nvCxnSpPr>
            <p:cNvPr id="34" name="Rak 33"/>
            <p:cNvCxnSpPr>
              <a:stCxn id="32" idx="1"/>
              <a:endCxn id="32" idx="3"/>
            </p:cNvCxnSpPr>
            <p:nvPr/>
          </p:nvCxnSpPr>
          <p:spPr bwMode="auto">
            <a:xfrm>
              <a:off x="6897216" y="4837747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Rak 34"/>
            <p:cNvCxnSpPr/>
            <p:nvPr/>
          </p:nvCxnSpPr>
          <p:spPr bwMode="auto">
            <a:xfrm>
              <a:off x="7113240" y="4837747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6" name="textruta 35"/>
          <p:cNvSpPr txBox="1"/>
          <p:nvPr/>
        </p:nvSpPr>
        <p:spPr>
          <a:xfrm>
            <a:off x="7329264" y="4437112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/>
              <a:t>unika sidvisningar</a:t>
            </a:r>
            <a:endParaRPr lang="sv-SE" sz="1600" dirty="0"/>
          </a:p>
        </p:txBody>
      </p:sp>
      <p:grpSp>
        <p:nvGrpSpPr>
          <p:cNvPr id="37" name="Grupp 36"/>
          <p:cNvGrpSpPr/>
          <p:nvPr/>
        </p:nvGrpSpPr>
        <p:grpSpPr>
          <a:xfrm>
            <a:off x="6897216" y="1916832"/>
            <a:ext cx="432048" cy="288032"/>
            <a:chOff x="6897216" y="2708920"/>
            <a:chExt cx="432048" cy="288032"/>
          </a:xfrm>
          <a:solidFill>
            <a:schemeClr val="tx1"/>
          </a:solidFill>
        </p:grpSpPr>
        <p:sp>
          <p:nvSpPr>
            <p:cNvPr id="38" name="Rektangel med rundade hörn 37"/>
            <p:cNvSpPr/>
            <p:nvPr/>
          </p:nvSpPr>
          <p:spPr bwMode="auto">
            <a:xfrm>
              <a:off x="6897216" y="2708920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0</a:t>
              </a:r>
            </a:p>
          </p:txBody>
        </p:sp>
        <p:sp>
          <p:nvSpPr>
            <p:cNvPr id="39" name="Rektangel med rundade hörn 38"/>
            <p:cNvSpPr/>
            <p:nvPr/>
          </p:nvSpPr>
          <p:spPr bwMode="auto">
            <a:xfrm>
              <a:off x="7113240" y="2708920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1</a:t>
              </a:r>
            </a:p>
          </p:txBody>
        </p:sp>
        <p:cxnSp>
          <p:nvCxnSpPr>
            <p:cNvPr id="40" name="Rak 39"/>
            <p:cNvCxnSpPr>
              <a:stCxn id="38" idx="1"/>
              <a:endCxn id="38" idx="3"/>
            </p:cNvCxnSpPr>
            <p:nvPr/>
          </p:nvCxnSpPr>
          <p:spPr bwMode="auto">
            <a:xfrm>
              <a:off x="6897216" y="2852936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Rak 40"/>
            <p:cNvCxnSpPr/>
            <p:nvPr/>
          </p:nvCxnSpPr>
          <p:spPr bwMode="auto">
            <a:xfrm>
              <a:off x="7113240" y="2852936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2" name="Grupp 57"/>
          <p:cNvGrpSpPr/>
          <p:nvPr/>
        </p:nvGrpSpPr>
        <p:grpSpPr>
          <a:xfrm>
            <a:off x="6897216" y="5175116"/>
            <a:ext cx="432048" cy="288032"/>
            <a:chOff x="6897216" y="5392325"/>
            <a:chExt cx="432048" cy="288032"/>
          </a:xfrm>
          <a:solidFill>
            <a:schemeClr val="tx1"/>
          </a:solidFill>
        </p:grpSpPr>
        <p:sp>
          <p:nvSpPr>
            <p:cNvPr id="43" name="Rektangel med rundade hörn 42"/>
            <p:cNvSpPr/>
            <p:nvPr/>
          </p:nvSpPr>
          <p:spPr bwMode="auto">
            <a:xfrm>
              <a:off x="6897216" y="5392325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0</a:t>
              </a:r>
            </a:p>
          </p:txBody>
        </p:sp>
        <p:sp>
          <p:nvSpPr>
            <p:cNvPr id="44" name="Rektangel med rundade hörn 43"/>
            <p:cNvSpPr/>
            <p:nvPr/>
          </p:nvSpPr>
          <p:spPr bwMode="auto">
            <a:xfrm>
              <a:off x="7113240" y="5392325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0</a:t>
              </a:r>
            </a:p>
          </p:txBody>
        </p:sp>
        <p:cxnSp>
          <p:nvCxnSpPr>
            <p:cNvPr id="45" name="Rak 44"/>
            <p:cNvCxnSpPr>
              <a:stCxn id="43" idx="1"/>
              <a:endCxn id="43" idx="3"/>
            </p:cNvCxnSpPr>
            <p:nvPr/>
          </p:nvCxnSpPr>
          <p:spPr bwMode="auto">
            <a:xfrm>
              <a:off x="6897216" y="5536341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Rak 45"/>
            <p:cNvCxnSpPr/>
            <p:nvPr/>
          </p:nvCxnSpPr>
          <p:spPr bwMode="auto">
            <a:xfrm>
              <a:off x="7113240" y="5536341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7" name="Grupp 46"/>
          <p:cNvGrpSpPr/>
          <p:nvPr/>
        </p:nvGrpSpPr>
        <p:grpSpPr>
          <a:xfrm>
            <a:off x="6897216" y="5179863"/>
            <a:ext cx="432048" cy="288032"/>
            <a:chOff x="6897216" y="2708920"/>
            <a:chExt cx="432048" cy="288032"/>
          </a:xfrm>
          <a:solidFill>
            <a:schemeClr val="tx1"/>
          </a:solidFill>
        </p:grpSpPr>
        <p:sp>
          <p:nvSpPr>
            <p:cNvPr id="48" name="Rektangel med rundade hörn 47"/>
            <p:cNvSpPr/>
            <p:nvPr/>
          </p:nvSpPr>
          <p:spPr bwMode="auto">
            <a:xfrm>
              <a:off x="6897216" y="2708920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0</a:t>
              </a:r>
            </a:p>
          </p:txBody>
        </p:sp>
        <p:sp>
          <p:nvSpPr>
            <p:cNvPr id="49" name="Rektangel med rundade hörn 48"/>
            <p:cNvSpPr/>
            <p:nvPr/>
          </p:nvSpPr>
          <p:spPr bwMode="auto">
            <a:xfrm>
              <a:off x="7113240" y="2708920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1</a:t>
              </a:r>
            </a:p>
          </p:txBody>
        </p:sp>
        <p:cxnSp>
          <p:nvCxnSpPr>
            <p:cNvPr id="50" name="Rak 49"/>
            <p:cNvCxnSpPr>
              <a:stCxn id="48" idx="1"/>
              <a:endCxn id="48" idx="3"/>
            </p:cNvCxnSpPr>
            <p:nvPr/>
          </p:nvCxnSpPr>
          <p:spPr bwMode="auto">
            <a:xfrm>
              <a:off x="6897216" y="2852936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Rak 50"/>
            <p:cNvCxnSpPr/>
            <p:nvPr/>
          </p:nvCxnSpPr>
          <p:spPr bwMode="auto">
            <a:xfrm>
              <a:off x="7113240" y="2852936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2" name="Grupp 51"/>
          <p:cNvGrpSpPr/>
          <p:nvPr/>
        </p:nvGrpSpPr>
        <p:grpSpPr>
          <a:xfrm>
            <a:off x="6897216" y="3614796"/>
            <a:ext cx="432048" cy="288032"/>
            <a:chOff x="6897216" y="2708920"/>
            <a:chExt cx="432048" cy="288032"/>
          </a:xfrm>
          <a:solidFill>
            <a:schemeClr val="tx1"/>
          </a:solidFill>
        </p:grpSpPr>
        <p:sp>
          <p:nvSpPr>
            <p:cNvPr id="53" name="Rektangel med rundade hörn 52"/>
            <p:cNvSpPr/>
            <p:nvPr/>
          </p:nvSpPr>
          <p:spPr bwMode="auto">
            <a:xfrm>
              <a:off x="6897216" y="2708920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0</a:t>
              </a:r>
            </a:p>
          </p:txBody>
        </p:sp>
        <p:sp>
          <p:nvSpPr>
            <p:cNvPr id="54" name="Rektangel med rundade hörn 53"/>
            <p:cNvSpPr/>
            <p:nvPr/>
          </p:nvSpPr>
          <p:spPr bwMode="auto">
            <a:xfrm>
              <a:off x="7113240" y="2708920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1</a:t>
              </a:r>
            </a:p>
          </p:txBody>
        </p:sp>
        <p:cxnSp>
          <p:nvCxnSpPr>
            <p:cNvPr id="55" name="Rak 54"/>
            <p:cNvCxnSpPr>
              <a:stCxn id="53" idx="1"/>
              <a:endCxn id="53" idx="3"/>
            </p:cNvCxnSpPr>
            <p:nvPr/>
          </p:nvCxnSpPr>
          <p:spPr bwMode="auto">
            <a:xfrm>
              <a:off x="6897216" y="2852936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Rak 55"/>
            <p:cNvCxnSpPr/>
            <p:nvPr/>
          </p:nvCxnSpPr>
          <p:spPr bwMode="auto">
            <a:xfrm>
              <a:off x="7113240" y="2852936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7" name="Grupp 56"/>
          <p:cNvGrpSpPr/>
          <p:nvPr/>
        </p:nvGrpSpPr>
        <p:grpSpPr>
          <a:xfrm>
            <a:off x="6897216" y="5172306"/>
            <a:ext cx="432048" cy="288032"/>
            <a:chOff x="6897216" y="2708920"/>
            <a:chExt cx="432048" cy="288032"/>
          </a:xfrm>
          <a:solidFill>
            <a:schemeClr val="tx1"/>
          </a:solidFill>
        </p:grpSpPr>
        <p:sp>
          <p:nvSpPr>
            <p:cNvPr id="58" name="Rektangel med rundade hörn 57"/>
            <p:cNvSpPr/>
            <p:nvPr/>
          </p:nvSpPr>
          <p:spPr bwMode="auto">
            <a:xfrm>
              <a:off x="6897216" y="2708920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0</a:t>
              </a:r>
            </a:p>
          </p:txBody>
        </p:sp>
        <p:sp>
          <p:nvSpPr>
            <p:cNvPr id="59" name="Rektangel med rundade hörn 58"/>
            <p:cNvSpPr/>
            <p:nvPr/>
          </p:nvSpPr>
          <p:spPr bwMode="auto">
            <a:xfrm>
              <a:off x="7113240" y="2708920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2</a:t>
              </a:r>
            </a:p>
          </p:txBody>
        </p:sp>
        <p:cxnSp>
          <p:nvCxnSpPr>
            <p:cNvPr id="60" name="Rak 59"/>
            <p:cNvCxnSpPr>
              <a:stCxn id="58" idx="1"/>
              <a:endCxn id="58" idx="3"/>
            </p:cNvCxnSpPr>
            <p:nvPr/>
          </p:nvCxnSpPr>
          <p:spPr bwMode="auto">
            <a:xfrm>
              <a:off x="6897216" y="2852936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Rak 60"/>
            <p:cNvCxnSpPr/>
            <p:nvPr/>
          </p:nvCxnSpPr>
          <p:spPr bwMode="auto">
            <a:xfrm>
              <a:off x="7113240" y="2852936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2" name="Grupp 61"/>
          <p:cNvGrpSpPr/>
          <p:nvPr/>
        </p:nvGrpSpPr>
        <p:grpSpPr>
          <a:xfrm>
            <a:off x="6897216" y="1916832"/>
            <a:ext cx="432048" cy="288032"/>
            <a:chOff x="6897216" y="2708920"/>
            <a:chExt cx="432048" cy="288032"/>
          </a:xfrm>
          <a:solidFill>
            <a:schemeClr val="tx1"/>
          </a:solidFill>
        </p:grpSpPr>
        <p:sp>
          <p:nvSpPr>
            <p:cNvPr id="63" name="Rektangel med rundade hörn 62"/>
            <p:cNvSpPr/>
            <p:nvPr/>
          </p:nvSpPr>
          <p:spPr bwMode="auto">
            <a:xfrm>
              <a:off x="6897216" y="2708920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0</a:t>
              </a:r>
            </a:p>
          </p:txBody>
        </p:sp>
        <p:sp>
          <p:nvSpPr>
            <p:cNvPr id="64" name="Rektangel med rundade hörn 63"/>
            <p:cNvSpPr/>
            <p:nvPr/>
          </p:nvSpPr>
          <p:spPr bwMode="auto">
            <a:xfrm>
              <a:off x="7113240" y="2708920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2</a:t>
              </a:r>
            </a:p>
          </p:txBody>
        </p:sp>
        <p:cxnSp>
          <p:nvCxnSpPr>
            <p:cNvPr id="65" name="Rak 64"/>
            <p:cNvCxnSpPr>
              <a:stCxn id="63" idx="1"/>
              <a:endCxn id="63" idx="3"/>
            </p:cNvCxnSpPr>
            <p:nvPr/>
          </p:nvCxnSpPr>
          <p:spPr bwMode="auto">
            <a:xfrm>
              <a:off x="6897216" y="2852936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Rak 65"/>
            <p:cNvCxnSpPr/>
            <p:nvPr/>
          </p:nvCxnSpPr>
          <p:spPr bwMode="auto">
            <a:xfrm>
              <a:off x="7113240" y="2852936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7" name="Grupp 66"/>
          <p:cNvGrpSpPr/>
          <p:nvPr/>
        </p:nvGrpSpPr>
        <p:grpSpPr>
          <a:xfrm>
            <a:off x="6897216" y="5172306"/>
            <a:ext cx="432048" cy="288032"/>
            <a:chOff x="6897216" y="2708920"/>
            <a:chExt cx="432048" cy="288032"/>
          </a:xfrm>
          <a:solidFill>
            <a:schemeClr val="tx1"/>
          </a:solidFill>
        </p:grpSpPr>
        <p:sp>
          <p:nvSpPr>
            <p:cNvPr id="68" name="Rektangel med rundade hörn 67"/>
            <p:cNvSpPr/>
            <p:nvPr/>
          </p:nvSpPr>
          <p:spPr bwMode="auto">
            <a:xfrm>
              <a:off x="6897216" y="2708920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0</a:t>
              </a:r>
            </a:p>
          </p:txBody>
        </p:sp>
        <p:sp>
          <p:nvSpPr>
            <p:cNvPr id="69" name="Rektangel med rundade hörn 68"/>
            <p:cNvSpPr/>
            <p:nvPr/>
          </p:nvSpPr>
          <p:spPr bwMode="auto">
            <a:xfrm>
              <a:off x="7113240" y="2708920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3</a:t>
              </a:r>
            </a:p>
          </p:txBody>
        </p:sp>
        <p:cxnSp>
          <p:nvCxnSpPr>
            <p:cNvPr id="70" name="Rak 69"/>
            <p:cNvCxnSpPr>
              <a:stCxn id="68" idx="1"/>
              <a:endCxn id="68" idx="3"/>
            </p:cNvCxnSpPr>
            <p:nvPr/>
          </p:nvCxnSpPr>
          <p:spPr bwMode="auto">
            <a:xfrm>
              <a:off x="6897216" y="2852936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Rak 70"/>
            <p:cNvCxnSpPr/>
            <p:nvPr/>
          </p:nvCxnSpPr>
          <p:spPr bwMode="auto">
            <a:xfrm>
              <a:off x="7113240" y="2852936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2" name="Grupp 71"/>
          <p:cNvGrpSpPr/>
          <p:nvPr/>
        </p:nvGrpSpPr>
        <p:grpSpPr>
          <a:xfrm>
            <a:off x="6897216" y="2743143"/>
            <a:ext cx="432048" cy="288032"/>
            <a:chOff x="6897216" y="2708920"/>
            <a:chExt cx="432048" cy="288032"/>
          </a:xfrm>
          <a:solidFill>
            <a:schemeClr val="tx1"/>
          </a:solidFill>
        </p:grpSpPr>
        <p:sp>
          <p:nvSpPr>
            <p:cNvPr id="73" name="Rektangel med rundade hörn 72"/>
            <p:cNvSpPr/>
            <p:nvPr/>
          </p:nvSpPr>
          <p:spPr bwMode="auto">
            <a:xfrm>
              <a:off x="6897216" y="2708920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0</a:t>
              </a:r>
            </a:p>
          </p:txBody>
        </p:sp>
        <p:sp>
          <p:nvSpPr>
            <p:cNvPr id="74" name="Rektangel med rundade hörn 73"/>
            <p:cNvSpPr/>
            <p:nvPr/>
          </p:nvSpPr>
          <p:spPr bwMode="auto">
            <a:xfrm>
              <a:off x="7113240" y="2708920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1</a:t>
              </a:r>
            </a:p>
          </p:txBody>
        </p:sp>
        <p:cxnSp>
          <p:nvCxnSpPr>
            <p:cNvPr id="75" name="Rak 74"/>
            <p:cNvCxnSpPr>
              <a:stCxn id="73" idx="1"/>
              <a:endCxn id="73" idx="3"/>
            </p:cNvCxnSpPr>
            <p:nvPr/>
          </p:nvCxnSpPr>
          <p:spPr bwMode="auto">
            <a:xfrm>
              <a:off x="6897216" y="2852936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Rak 75"/>
            <p:cNvCxnSpPr/>
            <p:nvPr/>
          </p:nvCxnSpPr>
          <p:spPr bwMode="auto">
            <a:xfrm>
              <a:off x="7113240" y="2852936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2" name="Höger 81"/>
          <p:cNvSpPr/>
          <p:nvPr/>
        </p:nvSpPr>
        <p:spPr bwMode="auto">
          <a:xfrm rot="10800000">
            <a:off x="8985448" y="1931946"/>
            <a:ext cx="864096" cy="288032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3" name="Höger 82"/>
          <p:cNvSpPr/>
          <p:nvPr/>
        </p:nvSpPr>
        <p:spPr bwMode="auto">
          <a:xfrm rot="10800000">
            <a:off x="8985448" y="3622353"/>
            <a:ext cx="864096" cy="288032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4" name="Höger 83"/>
          <p:cNvSpPr/>
          <p:nvPr/>
        </p:nvSpPr>
        <p:spPr bwMode="auto">
          <a:xfrm rot="10800000">
            <a:off x="8985448" y="2750700"/>
            <a:ext cx="864096" cy="288032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5" name="Höger 84"/>
          <p:cNvSpPr/>
          <p:nvPr/>
        </p:nvSpPr>
        <p:spPr bwMode="auto">
          <a:xfrm rot="10800000">
            <a:off x="8985448" y="1916832"/>
            <a:ext cx="864096" cy="288032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6" name="Höger 85"/>
          <p:cNvSpPr/>
          <p:nvPr/>
        </p:nvSpPr>
        <p:spPr bwMode="auto">
          <a:xfrm>
            <a:off x="5400162" y="5157192"/>
            <a:ext cx="864096" cy="288032"/>
          </a:xfrm>
          <a:prstGeom prst="rightArrow">
            <a:avLst/>
          </a:prstGeom>
          <a:gradFill>
            <a:lin ang="5400000" scaled="0"/>
          </a:gra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8" name="Höger 87"/>
          <p:cNvSpPr/>
          <p:nvPr/>
        </p:nvSpPr>
        <p:spPr bwMode="auto">
          <a:xfrm rot="10800000">
            <a:off x="8996562" y="1916832"/>
            <a:ext cx="864096" cy="288032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9" name="textruta 88"/>
          <p:cNvSpPr txBox="1"/>
          <p:nvPr/>
        </p:nvSpPr>
        <p:spPr>
          <a:xfrm>
            <a:off x="5385048" y="5589240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None/>
            </a:pPr>
            <a:r>
              <a:rPr lang="sv-SE" sz="1600" dirty="0" smtClean="0"/>
              <a:t>Totalt har fyra unika sidvisningar registrerats under de två besöken.</a:t>
            </a:r>
          </a:p>
        </p:txBody>
      </p:sp>
      <p:grpSp>
        <p:nvGrpSpPr>
          <p:cNvPr id="90" name="Grupp 89"/>
          <p:cNvGrpSpPr/>
          <p:nvPr/>
        </p:nvGrpSpPr>
        <p:grpSpPr>
          <a:xfrm>
            <a:off x="6897216" y="5179863"/>
            <a:ext cx="432048" cy="288032"/>
            <a:chOff x="6897216" y="2708920"/>
            <a:chExt cx="432048" cy="288032"/>
          </a:xfrm>
          <a:solidFill>
            <a:schemeClr val="tx1"/>
          </a:solidFill>
        </p:grpSpPr>
        <p:sp>
          <p:nvSpPr>
            <p:cNvPr id="91" name="Rektangel med rundade hörn 90"/>
            <p:cNvSpPr/>
            <p:nvPr/>
          </p:nvSpPr>
          <p:spPr bwMode="auto">
            <a:xfrm>
              <a:off x="6897216" y="2708920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0</a:t>
              </a:r>
            </a:p>
          </p:txBody>
        </p:sp>
        <p:sp>
          <p:nvSpPr>
            <p:cNvPr id="92" name="Rektangel med rundade hörn 91"/>
            <p:cNvSpPr/>
            <p:nvPr/>
          </p:nvSpPr>
          <p:spPr bwMode="auto">
            <a:xfrm>
              <a:off x="7113240" y="2708920"/>
              <a:ext cx="216024" cy="288032"/>
            </a:xfrm>
            <a:prstGeom prst="round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4</a:t>
              </a:r>
            </a:p>
          </p:txBody>
        </p:sp>
        <p:cxnSp>
          <p:nvCxnSpPr>
            <p:cNvPr id="93" name="Rak 92"/>
            <p:cNvCxnSpPr>
              <a:stCxn id="91" idx="1"/>
              <a:endCxn id="91" idx="3"/>
            </p:cNvCxnSpPr>
            <p:nvPr/>
          </p:nvCxnSpPr>
          <p:spPr bwMode="auto">
            <a:xfrm>
              <a:off x="6897216" y="2852936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Rak 93"/>
            <p:cNvCxnSpPr/>
            <p:nvPr/>
          </p:nvCxnSpPr>
          <p:spPr bwMode="auto">
            <a:xfrm>
              <a:off x="7113240" y="2852936"/>
              <a:ext cx="216024" cy="0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Graphic spid="11" grpId="0">
        <p:bldAsOne/>
      </p:bldGraphic>
      <p:bldP spid="18" grpId="0"/>
      <p:bldP spid="24" grpId="0"/>
      <p:bldP spid="30" grpId="0"/>
      <p:bldP spid="36" grpId="0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8" grpId="0" animBg="1"/>
      <p:bldP spid="8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Att tänka på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4400"/>
            <a:r>
              <a:rPr lang="sv-SE" dirty="0" smtClean="0"/>
              <a:t>Se inte resultaten i Google </a:t>
            </a:r>
            <a:r>
              <a:rPr lang="sv-SE" dirty="0" err="1" smtClean="0"/>
              <a:t>analytics</a:t>
            </a:r>
            <a:r>
              <a:rPr lang="sv-SE" dirty="0" smtClean="0"/>
              <a:t> som absoluta tal utan mer som ett sätt att se tendenser och mönster över tid. Exempel på ”fel”:</a:t>
            </a:r>
            <a:br>
              <a:rPr lang="sv-SE" dirty="0" smtClean="0"/>
            </a:br>
            <a:r>
              <a:rPr lang="sv-SE" dirty="0" smtClean="0"/>
              <a:t>- Medarbetare på mobila plattformar registreras.</a:t>
            </a:r>
            <a:br>
              <a:rPr lang="sv-SE" dirty="0" smtClean="0"/>
            </a:br>
            <a:r>
              <a:rPr lang="sv-SE" dirty="0" smtClean="0"/>
              <a:t>- Vid stora datamängder så använder </a:t>
            </a:r>
            <a:r>
              <a:rPr lang="sv-SE" dirty="0" err="1" smtClean="0"/>
              <a:t>google</a:t>
            </a:r>
            <a:r>
              <a:rPr lang="sv-SE" dirty="0" smtClean="0"/>
              <a:t> ett urval av uppgifterna.</a:t>
            </a:r>
            <a:br>
              <a:rPr lang="sv-SE" dirty="0" smtClean="0"/>
            </a:br>
            <a:r>
              <a:rPr lang="sv-SE" dirty="0" smtClean="0"/>
              <a:t>- Besökare med </a:t>
            </a:r>
            <a:r>
              <a:rPr lang="sv-SE" dirty="0" err="1" smtClean="0"/>
              <a:t>Javascript</a:t>
            </a:r>
            <a:r>
              <a:rPr lang="sv-SE" dirty="0" smtClean="0"/>
              <a:t> avslaget i webbläsarna registreras inte.</a:t>
            </a:r>
          </a:p>
          <a:p>
            <a:pPr marL="284400"/>
            <a:endParaRPr lang="sv-SE" dirty="0" smtClean="0"/>
          </a:p>
          <a:p>
            <a:pPr marL="284400"/>
            <a:r>
              <a:rPr lang="sv-SE" dirty="0" smtClean="0"/>
              <a:t>Den 17 september 2012 gjorde vi ju stora förändringar på goteborg.se. Om du har ett datumspann som sträcker sig över det datumet kan du få missvisande resultat.</a:t>
            </a:r>
          </a:p>
          <a:p>
            <a:pPr marL="284400"/>
            <a:endParaRPr lang="sv-SE" dirty="0" smtClean="0"/>
          </a:p>
          <a:p>
            <a:pPr marL="284400"/>
            <a:r>
              <a:rPr lang="sv-SE" dirty="0" smtClean="0"/>
              <a:t>Unika besökare och besök kan du endast få fram för </a:t>
            </a:r>
            <a:r>
              <a:rPr lang="sv-SE" dirty="0" smtClean="0"/>
              <a:t>goteborg.se som helhet och </a:t>
            </a:r>
            <a:r>
              <a:rPr lang="sv-SE" dirty="0" smtClean="0"/>
              <a:t>inte för ett urval av sidor.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64E0-7CA0-4AD0-A451-FBACFEB1AA88}" type="datetime4">
              <a:rPr lang="sv-SE" smtClean="0"/>
              <a:pPr/>
              <a:t>26 september 2013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Att tänka på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90600" y="1484784"/>
            <a:ext cx="8153400" cy="1512168"/>
          </a:xfrm>
        </p:spPr>
        <p:txBody>
          <a:bodyPr/>
          <a:lstStyle/>
          <a:p>
            <a:pPr marL="284400"/>
            <a:r>
              <a:rPr lang="sv-SE" dirty="0" smtClean="0"/>
              <a:t>Det går inte att säga att eftersom goteborg.se har 120 000 unika besökare på ett år så har vi i genomsnitt 10 000 besökare per månad.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64E0-7CA0-4AD0-A451-FBACFEB1AA88}" type="datetime4">
              <a:rPr lang="sv-SE" smtClean="0"/>
              <a:pPr/>
              <a:t>26 september 2013</a:t>
            </a:fld>
            <a:endParaRPr lang="sv-SE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416496" y="3284984"/>
          <a:ext cx="9145020" cy="2376264"/>
        </p:xfrm>
        <a:graphic>
          <a:graphicData uri="http://schemas.openxmlformats.org/drawingml/2006/table">
            <a:tbl>
              <a:tblPr firstRow="1" bandRow="1" bandCol="1">
                <a:tableStyleId>{93296810-A885-4BE3-A3E7-6D5BEEA58F35}</a:tableStyleId>
              </a:tblPr>
              <a:tblGrid>
                <a:gridCol w="762085"/>
                <a:gridCol w="762085"/>
                <a:gridCol w="762085"/>
                <a:gridCol w="762085"/>
                <a:gridCol w="762085"/>
                <a:gridCol w="762085"/>
                <a:gridCol w="762085"/>
                <a:gridCol w="762085"/>
                <a:gridCol w="762085"/>
                <a:gridCol w="762085"/>
                <a:gridCol w="762085"/>
                <a:gridCol w="762085"/>
              </a:tblGrid>
              <a:tr h="2376264"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Jan</a:t>
                      </a:r>
                      <a:endParaRPr lang="sv-S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Feb</a:t>
                      </a:r>
                      <a:endParaRPr lang="sv-S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Mar</a:t>
                      </a:r>
                      <a:endParaRPr lang="sv-S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Apr</a:t>
                      </a:r>
                      <a:endParaRPr lang="sv-S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Maj</a:t>
                      </a:r>
                      <a:endParaRPr lang="sv-S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Jun</a:t>
                      </a:r>
                      <a:endParaRPr lang="sv-S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Jul</a:t>
                      </a:r>
                      <a:endParaRPr lang="sv-S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Aug</a:t>
                      </a:r>
                      <a:endParaRPr lang="sv-S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Sep</a:t>
                      </a:r>
                      <a:endParaRPr lang="sv-S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Okt</a:t>
                      </a:r>
                      <a:endParaRPr lang="sv-S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Nov</a:t>
                      </a:r>
                      <a:endParaRPr lang="sv-S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Dec</a:t>
                      </a:r>
                      <a:endParaRPr lang="sv-S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pic>
        <p:nvPicPr>
          <p:cNvPr id="6" name="Bildobjekt 5" descr="004326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4568" y="3717032"/>
            <a:ext cx="540000" cy="540000"/>
          </a:xfrm>
          <a:prstGeom prst="rect">
            <a:avLst/>
          </a:prstGeom>
        </p:spPr>
      </p:pic>
      <p:pic>
        <p:nvPicPr>
          <p:cNvPr id="7" name="Bildobjekt 6" descr="0043262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6502" y="3717032"/>
            <a:ext cx="540000" cy="540000"/>
          </a:xfrm>
          <a:prstGeom prst="rect">
            <a:avLst/>
          </a:prstGeom>
        </p:spPr>
      </p:pic>
      <p:pic>
        <p:nvPicPr>
          <p:cNvPr id="8" name="Bildobjekt 7" descr="0043262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80592" y="5013176"/>
            <a:ext cx="540000" cy="540000"/>
          </a:xfrm>
          <a:prstGeom prst="rect">
            <a:avLst/>
          </a:prstGeom>
        </p:spPr>
      </p:pic>
      <p:pic>
        <p:nvPicPr>
          <p:cNvPr id="9" name="Bildobjekt 8" descr="00432625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36656" y="3717032"/>
            <a:ext cx="540000" cy="540000"/>
          </a:xfrm>
          <a:prstGeom prst="rect">
            <a:avLst/>
          </a:prstGeom>
        </p:spPr>
      </p:pic>
      <p:pic>
        <p:nvPicPr>
          <p:cNvPr id="10" name="Bildobjekt 9" descr="0043262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93021" y="3717032"/>
            <a:ext cx="540000" cy="540000"/>
          </a:xfrm>
          <a:prstGeom prst="rect">
            <a:avLst/>
          </a:prstGeom>
        </p:spPr>
      </p:pic>
      <p:pic>
        <p:nvPicPr>
          <p:cNvPr id="11" name="Bildobjekt 10" descr="00432625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32592" y="3717032"/>
            <a:ext cx="540000" cy="540000"/>
          </a:xfrm>
          <a:prstGeom prst="rect">
            <a:avLst/>
          </a:prstGeom>
        </p:spPr>
      </p:pic>
      <p:pic>
        <p:nvPicPr>
          <p:cNvPr id="12" name="Bildobjekt 11" descr="004326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32592" y="5013176"/>
            <a:ext cx="540000" cy="540000"/>
          </a:xfrm>
          <a:prstGeom prst="rect">
            <a:avLst/>
          </a:prstGeom>
        </p:spPr>
      </p:pic>
      <p:pic>
        <p:nvPicPr>
          <p:cNvPr id="13" name="Bildobjekt 12" descr="0043262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09184" y="3717032"/>
            <a:ext cx="540000" cy="540000"/>
          </a:xfrm>
          <a:prstGeom prst="rect">
            <a:avLst/>
          </a:prstGeom>
        </p:spPr>
      </p:pic>
      <p:pic>
        <p:nvPicPr>
          <p:cNvPr id="14" name="Bildobjekt 13" descr="00432625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86158" y="5013176"/>
            <a:ext cx="540000" cy="540000"/>
          </a:xfrm>
          <a:prstGeom prst="rect">
            <a:avLst/>
          </a:prstGeom>
        </p:spPr>
      </p:pic>
      <p:pic>
        <p:nvPicPr>
          <p:cNvPr id="15" name="Bildobjekt 14" descr="0043262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6158" y="3717032"/>
            <a:ext cx="540000" cy="540000"/>
          </a:xfrm>
          <a:prstGeom prst="rect">
            <a:avLst/>
          </a:prstGeom>
        </p:spPr>
      </p:pic>
      <p:pic>
        <p:nvPicPr>
          <p:cNvPr id="16" name="Bildobjekt 15" descr="0043262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80592" y="3717032"/>
            <a:ext cx="540000" cy="540000"/>
          </a:xfrm>
          <a:prstGeom prst="rect">
            <a:avLst/>
          </a:prstGeom>
        </p:spPr>
      </p:pic>
      <p:pic>
        <p:nvPicPr>
          <p:cNvPr id="17" name="Bildobjekt 16" descr="004326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0672" y="4365104"/>
            <a:ext cx="540000" cy="540000"/>
          </a:xfrm>
          <a:prstGeom prst="rect">
            <a:avLst/>
          </a:prstGeom>
        </p:spPr>
      </p:pic>
      <p:pic>
        <p:nvPicPr>
          <p:cNvPr id="18" name="Bildobjekt 17" descr="0043262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37430" y="4365104"/>
            <a:ext cx="540000" cy="540000"/>
          </a:xfrm>
          <a:prstGeom prst="rect">
            <a:avLst/>
          </a:prstGeom>
        </p:spPr>
      </p:pic>
      <p:pic>
        <p:nvPicPr>
          <p:cNvPr id="19" name="Bildobjekt 18" descr="00432625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00397" y="3717032"/>
            <a:ext cx="540000" cy="540000"/>
          </a:xfrm>
          <a:prstGeom prst="rect">
            <a:avLst/>
          </a:prstGeom>
        </p:spPr>
      </p:pic>
      <p:pic>
        <p:nvPicPr>
          <p:cNvPr id="20" name="Bildobjekt 19" descr="0043262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53160" y="3717032"/>
            <a:ext cx="540000" cy="540000"/>
          </a:xfrm>
          <a:prstGeom prst="rect">
            <a:avLst/>
          </a:prstGeom>
        </p:spPr>
      </p:pic>
      <p:pic>
        <p:nvPicPr>
          <p:cNvPr id="21" name="Bildobjekt 20" descr="00432625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93101" y="4365104"/>
            <a:ext cx="540000" cy="540000"/>
          </a:xfrm>
          <a:prstGeom prst="rect">
            <a:avLst/>
          </a:prstGeom>
        </p:spPr>
      </p:pic>
      <p:pic>
        <p:nvPicPr>
          <p:cNvPr id="22" name="Bildobjekt 21" descr="0043262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90233" y="4365104"/>
            <a:ext cx="540000" cy="540000"/>
          </a:xfrm>
          <a:prstGeom prst="rect">
            <a:avLst/>
          </a:prstGeom>
        </p:spPr>
      </p:pic>
      <p:pic>
        <p:nvPicPr>
          <p:cNvPr id="23" name="Bildobjekt 22" descr="0043262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36466" y="3717032"/>
            <a:ext cx="540000" cy="540000"/>
          </a:xfrm>
          <a:prstGeom prst="rect">
            <a:avLst/>
          </a:prstGeom>
        </p:spPr>
      </p:pic>
      <p:pic>
        <p:nvPicPr>
          <p:cNvPr id="24" name="Bildobjekt 23" descr="0043262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44293" y="4365104"/>
            <a:ext cx="540000" cy="540000"/>
          </a:xfrm>
          <a:prstGeom prst="rect">
            <a:avLst/>
          </a:prstGeom>
        </p:spPr>
      </p:pic>
      <p:pic>
        <p:nvPicPr>
          <p:cNvPr id="25" name="Bildobjekt 24" descr="004326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36656" y="5013176"/>
            <a:ext cx="540000" cy="540000"/>
          </a:xfrm>
          <a:prstGeom prst="rect">
            <a:avLst/>
          </a:prstGeom>
        </p:spPr>
      </p:pic>
      <p:pic>
        <p:nvPicPr>
          <p:cNvPr id="26" name="Bildobjekt 25" descr="0043262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86227" y="5013176"/>
            <a:ext cx="540000" cy="540000"/>
          </a:xfrm>
          <a:prstGeom prst="rect">
            <a:avLst/>
          </a:prstGeom>
        </p:spPr>
      </p:pic>
      <p:pic>
        <p:nvPicPr>
          <p:cNvPr id="27" name="Bildobjekt 26" descr="00432625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84848" y="5013176"/>
            <a:ext cx="540000" cy="540000"/>
          </a:xfrm>
          <a:prstGeom prst="rect">
            <a:avLst/>
          </a:prstGeom>
        </p:spPr>
      </p:pic>
      <p:pic>
        <p:nvPicPr>
          <p:cNvPr id="28" name="Bildobjekt 27" descr="0043262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09184" y="4365104"/>
            <a:ext cx="540000" cy="540000"/>
          </a:xfrm>
          <a:prstGeom prst="rect">
            <a:avLst/>
          </a:prstGeom>
        </p:spPr>
      </p:pic>
      <p:pic>
        <p:nvPicPr>
          <p:cNvPr id="29" name="Bildobjekt 28" descr="00432625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54881" y="4365104"/>
            <a:ext cx="540000" cy="540000"/>
          </a:xfrm>
          <a:prstGeom prst="rect">
            <a:avLst/>
          </a:prstGeom>
        </p:spPr>
      </p:pic>
      <p:pic>
        <p:nvPicPr>
          <p:cNvPr id="30" name="Bildobjekt 29" descr="0043262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00317" y="4365104"/>
            <a:ext cx="540000" cy="540000"/>
          </a:xfrm>
          <a:prstGeom prst="rect">
            <a:avLst/>
          </a:prstGeom>
        </p:spPr>
      </p:pic>
      <p:pic>
        <p:nvPicPr>
          <p:cNvPr id="31" name="Bildobjekt 30" descr="0043262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3296" y="4365104"/>
            <a:ext cx="540000" cy="540000"/>
          </a:xfrm>
          <a:prstGeom prst="rect">
            <a:avLst/>
          </a:prstGeom>
        </p:spPr>
      </p:pic>
      <p:pic>
        <p:nvPicPr>
          <p:cNvPr id="32" name="Bildobjekt 31" descr="0043262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05883" y="3717032"/>
            <a:ext cx="540000" cy="540000"/>
          </a:xfrm>
          <a:prstGeom prst="rect">
            <a:avLst/>
          </a:prstGeom>
        </p:spPr>
      </p:pic>
      <p:sp>
        <p:nvSpPr>
          <p:cNvPr id="34" name="Rektangel med rundade hörn 33"/>
          <p:cNvSpPr/>
          <p:nvPr/>
        </p:nvSpPr>
        <p:spPr bwMode="auto">
          <a:xfrm>
            <a:off x="1424608" y="2348880"/>
            <a:ext cx="1872208" cy="720080"/>
          </a:xfrm>
          <a:prstGeom prst="roundRect">
            <a:avLst/>
          </a:prstGeom>
          <a:gradFill>
            <a:gsLst>
              <a:gs pos="0">
                <a:schemeClr val="accent1">
                  <a:shade val="67500"/>
                  <a:satMod val="115000"/>
                  <a:alpha val="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158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Under ett år har vi fyra unika besökare</a:t>
            </a:r>
          </a:p>
        </p:txBody>
      </p:sp>
      <p:sp>
        <p:nvSpPr>
          <p:cNvPr id="35" name="Rektangel med rundade hörn 34"/>
          <p:cNvSpPr/>
          <p:nvPr/>
        </p:nvSpPr>
        <p:spPr bwMode="auto">
          <a:xfrm>
            <a:off x="3440832" y="2348880"/>
            <a:ext cx="2376264" cy="936104"/>
          </a:xfrm>
          <a:prstGeom prst="roundRect">
            <a:avLst/>
          </a:prstGeom>
          <a:gradFill>
            <a:gsLst>
              <a:gs pos="0">
                <a:schemeClr val="accent1">
                  <a:shade val="67500"/>
                  <a:satMod val="115000"/>
                  <a:alpha val="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158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sv-S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Delat med 12 blir detta ett snitt på 0,33 </a:t>
            </a:r>
            <a:r>
              <a:rPr lang="sv-SE" sz="1600" dirty="0" smtClean="0"/>
              <a:t>unika besökare per månad</a:t>
            </a:r>
            <a:endParaRPr kumimoji="0" lang="sv-S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6" name="Rektangel med rundade hörn 35"/>
          <p:cNvSpPr/>
          <p:nvPr/>
        </p:nvSpPr>
        <p:spPr bwMode="auto">
          <a:xfrm>
            <a:off x="5961112" y="2348880"/>
            <a:ext cx="2376264" cy="936104"/>
          </a:xfrm>
          <a:prstGeom prst="roundRect">
            <a:avLst/>
          </a:prstGeom>
          <a:gradFill>
            <a:gsLst>
              <a:gs pos="0">
                <a:schemeClr val="accent1">
                  <a:shade val="67500"/>
                  <a:satMod val="115000"/>
                  <a:alpha val="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158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sv-S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Men under året har vi </a:t>
            </a: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minst</a:t>
            </a:r>
            <a:r>
              <a:rPr kumimoji="0" lang="sv-S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en </a:t>
            </a:r>
            <a:r>
              <a:rPr lang="sv-SE" sz="1600" dirty="0" smtClean="0"/>
              <a:t>unik besökare för varje enskild månad.</a:t>
            </a:r>
            <a:endParaRPr kumimoji="0" lang="sv-S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70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1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4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7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0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82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3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85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6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88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9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91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2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94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5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97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8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00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1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03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4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06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7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09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0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12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3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15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6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18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9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21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2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2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27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8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30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1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33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4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36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7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</p:bldLst>
  </p:timing>
</p:sld>
</file>

<file path=ppt/theme/theme1.xml><?xml version="1.0" encoding="utf-8"?>
<a:theme xmlns:a="http://schemas.openxmlformats.org/drawingml/2006/main" name="TEIK_mal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799"/>
      </a:accent1>
      <a:accent2>
        <a:srgbClr val="CCCCFF"/>
      </a:accent2>
      <a:accent3>
        <a:srgbClr val="FFFFFF"/>
      </a:accent3>
      <a:accent4>
        <a:srgbClr val="000000"/>
      </a:accent4>
      <a:accent5>
        <a:srgbClr val="FFFACA"/>
      </a:accent5>
      <a:accent6>
        <a:srgbClr val="B9B9E7"/>
      </a:accent6>
      <a:hlink>
        <a:srgbClr val="1A79CC"/>
      </a:hlink>
      <a:folHlink>
        <a:srgbClr val="0B3A70"/>
      </a:folHlink>
    </a:clrScheme>
    <a:fontScheme name="1_gbg-stad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1_gbg-sta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D04C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FFE4B2"/>
        </a:accent5>
        <a:accent6>
          <a:srgbClr val="B9B9E7"/>
        </a:accent6>
        <a:hlink>
          <a:srgbClr val="1A79CC"/>
        </a:hlink>
        <a:folHlink>
          <a:srgbClr val="0B3A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bg-stad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799"/>
      </a:accent1>
      <a:accent2>
        <a:srgbClr val="CCCCFF"/>
      </a:accent2>
      <a:accent3>
        <a:srgbClr val="FFFFFF"/>
      </a:accent3>
      <a:accent4>
        <a:srgbClr val="000000"/>
      </a:accent4>
      <a:accent5>
        <a:srgbClr val="FFFACA"/>
      </a:accent5>
      <a:accent6>
        <a:srgbClr val="B9B9E7"/>
      </a:accent6>
      <a:hlink>
        <a:srgbClr val="1A79CC"/>
      </a:hlink>
      <a:folHlink>
        <a:srgbClr val="0B3A70"/>
      </a:folHlink>
    </a:clrScheme>
    <a:fontScheme name="gbg-stad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gbg-sta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D04C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FFE4B2"/>
        </a:accent5>
        <a:accent6>
          <a:srgbClr val="B9B9E7"/>
        </a:accent6>
        <a:hlink>
          <a:srgbClr val="1A79CC"/>
        </a:hlink>
        <a:folHlink>
          <a:srgbClr val="0B3A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TEIK_mall</Template>
  <TotalTime>1112</TotalTime>
  <Words>857</Words>
  <Application>Microsoft Office PowerPoint</Application>
  <PresentationFormat>A4 (210 x 297 mm)</PresentationFormat>
  <Paragraphs>212</Paragraphs>
  <Slides>11</Slides>
  <Notes>1</Notes>
  <HiddenSlides>1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11</vt:i4>
      </vt:variant>
    </vt:vector>
  </HeadingPairs>
  <TitlesOfParts>
    <vt:vector size="13" baseType="lpstr">
      <vt:lpstr>TEIK_mall</vt:lpstr>
      <vt:lpstr>gbg-stad</vt:lpstr>
      <vt:lpstr>Miniutbildning i Google Analytics</vt:lpstr>
      <vt:lpstr>Begreppsförvirring</vt:lpstr>
      <vt:lpstr>Unika besökare</vt:lpstr>
      <vt:lpstr>Besök</vt:lpstr>
      <vt:lpstr>Besök</vt:lpstr>
      <vt:lpstr>Sidvisningar</vt:lpstr>
      <vt:lpstr>Unika sidvisningar</vt:lpstr>
      <vt:lpstr>Att tänka på</vt:lpstr>
      <vt:lpstr>Att tänka på</vt:lpstr>
      <vt:lpstr>Ta fram statistik för en enhetssida</vt:lpstr>
      <vt:lpstr>Manual i webbhandboken</vt:lpstr>
    </vt:vector>
  </TitlesOfParts>
  <Company>Göteborgs stad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Miniutbildning i Google Analytics</dc:title>
  <dc:creator>henjoh0419</dc:creator>
  <cp:lastModifiedBy>henjoh0419</cp:lastModifiedBy>
  <cp:revision>81</cp:revision>
  <cp:lastPrinted>2002-05-29T10:42:04Z</cp:lastPrinted>
  <dcterms:created xsi:type="dcterms:W3CDTF">2013-09-10T07:31:35Z</dcterms:created>
  <dcterms:modified xsi:type="dcterms:W3CDTF">2013-09-26T09:41:33Z</dcterms:modified>
</cp:coreProperties>
</file>